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5"/>
  </p:notesMasterIdLst>
  <p:sldIdLst>
    <p:sldId id="256" r:id="rId2"/>
    <p:sldId id="258" r:id="rId3"/>
    <p:sldId id="261" r:id="rId4"/>
    <p:sldId id="259" r:id="rId5"/>
    <p:sldId id="262" r:id="rId6"/>
    <p:sldId id="263"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300"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1" r:id="rId43"/>
    <p:sldId id="302" r:id="rId44"/>
    <p:sldId id="303" r:id="rId45"/>
    <p:sldId id="304" r:id="rId46"/>
    <p:sldId id="305" r:id="rId47"/>
    <p:sldId id="306" r:id="rId48"/>
    <p:sldId id="307" r:id="rId49"/>
    <p:sldId id="308" r:id="rId50"/>
    <p:sldId id="309" r:id="rId51"/>
    <p:sldId id="310" r:id="rId52"/>
    <p:sldId id="311" r:id="rId53"/>
    <p:sldId id="260" r:id="rId54"/>
    <p:sldId id="264" r:id="rId55"/>
    <p:sldId id="312" r:id="rId56"/>
    <p:sldId id="313" r:id="rId57"/>
    <p:sldId id="314" r:id="rId58"/>
    <p:sldId id="315" r:id="rId59"/>
    <p:sldId id="316" r:id="rId60"/>
    <p:sldId id="317" r:id="rId61"/>
    <p:sldId id="318" r:id="rId62"/>
    <p:sldId id="319" r:id="rId63"/>
    <p:sldId id="320" r:id="rId64"/>
    <p:sldId id="321" r:id="rId65"/>
    <p:sldId id="327" r:id="rId66"/>
    <p:sldId id="323" r:id="rId67"/>
    <p:sldId id="324" r:id="rId68"/>
    <p:sldId id="325" r:id="rId69"/>
    <p:sldId id="328" r:id="rId70"/>
    <p:sldId id="329" r:id="rId71"/>
    <p:sldId id="330" r:id="rId72"/>
    <p:sldId id="331" r:id="rId73"/>
    <p:sldId id="265"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p:restoredTop sz="68978"/>
  </p:normalViewPr>
  <p:slideViewPr>
    <p:cSldViewPr snapToGrid="0" snapToObjects="1">
      <p:cViewPr varScale="1">
        <p:scale>
          <a:sx n="62" d="100"/>
          <a:sy n="62" d="100"/>
        </p:scale>
        <p:origin x="1944" y="192"/>
      </p:cViewPr>
      <p:guideLst/>
    </p:cSldViewPr>
  </p:slideViewPr>
  <p:outlineViewPr>
    <p:cViewPr>
      <p:scale>
        <a:sx n="33" d="100"/>
        <a:sy n="33" d="100"/>
      </p:scale>
      <p:origin x="0" y="-37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1" d="100"/>
          <a:sy n="71" d="100"/>
        </p:scale>
        <p:origin x="3576" y="16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FAFDB-D0AA-9D46-AE30-FA9C5FE0EDCA}" type="datetimeFigureOut">
              <a:rPr lang="en-US" smtClean="0"/>
              <a:t>10/21/18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45F9B3-C6C1-C344-ADD2-4162098C60B4}" type="slidenum">
              <a:rPr lang="en-US" smtClean="0"/>
              <a:t>‹#›</a:t>
            </a:fld>
            <a:endParaRPr lang="en-US"/>
          </a:p>
        </p:txBody>
      </p:sp>
    </p:spTree>
    <p:extLst>
      <p:ext uri="{BB962C8B-B14F-4D97-AF65-F5344CB8AC3E}">
        <p14:creationId xmlns:p14="http://schemas.microsoft.com/office/powerpoint/2010/main" val="374800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all of the anecdotal information I came across about the importance of long-standing </a:t>
            </a:r>
          </a:p>
        </p:txBody>
      </p:sp>
      <p:sp>
        <p:nvSpPr>
          <p:cNvPr id="4" name="Slide Number Placeholder 3"/>
          <p:cNvSpPr>
            <a:spLocks noGrp="1"/>
          </p:cNvSpPr>
          <p:nvPr>
            <p:ph type="sldNum" sz="quarter" idx="5"/>
          </p:nvPr>
        </p:nvSpPr>
        <p:spPr/>
        <p:txBody>
          <a:bodyPr/>
          <a:lstStyle/>
          <a:p>
            <a:fld id="{0C45F9B3-C6C1-C344-ADD2-4162098C60B4}" type="slidenum">
              <a:rPr lang="en-US" smtClean="0"/>
              <a:t>2</a:t>
            </a:fld>
            <a:endParaRPr lang="en-US"/>
          </a:p>
        </p:txBody>
      </p:sp>
    </p:spTree>
    <p:extLst>
      <p:ext uri="{BB962C8B-B14F-4D97-AF65-F5344CB8AC3E}">
        <p14:creationId xmlns:p14="http://schemas.microsoft.com/office/powerpoint/2010/main" val="2978762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examples and what they share in common. Talk about the limits of this approach.</a:t>
            </a:r>
          </a:p>
        </p:txBody>
      </p:sp>
      <p:sp>
        <p:nvSpPr>
          <p:cNvPr id="4" name="Slide Number Placeholder 3"/>
          <p:cNvSpPr>
            <a:spLocks noGrp="1"/>
          </p:cNvSpPr>
          <p:nvPr>
            <p:ph type="sldNum" sz="quarter" idx="5"/>
          </p:nvPr>
        </p:nvSpPr>
        <p:spPr/>
        <p:txBody>
          <a:bodyPr/>
          <a:lstStyle/>
          <a:p>
            <a:fld id="{0C45F9B3-C6C1-C344-ADD2-4162098C60B4}" type="slidenum">
              <a:rPr lang="en-US" smtClean="0"/>
              <a:t>3</a:t>
            </a:fld>
            <a:endParaRPr lang="en-US"/>
          </a:p>
        </p:txBody>
      </p:sp>
    </p:spTree>
    <p:extLst>
      <p:ext uri="{BB962C8B-B14F-4D97-AF65-F5344CB8AC3E}">
        <p14:creationId xmlns:p14="http://schemas.microsoft.com/office/powerpoint/2010/main" val="345849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create a more holistic picture when the picture of exchanges is so much more complex than just these individual group</a:t>
            </a:r>
          </a:p>
        </p:txBody>
      </p:sp>
      <p:sp>
        <p:nvSpPr>
          <p:cNvPr id="4" name="Slide Number Placeholder 3"/>
          <p:cNvSpPr>
            <a:spLocks noGrp="1"/>
          </p:cNvSpPr>
          <p:nvPr>
            <p:ph type="sldNum" sz="quarter" idx="5"/>
          </p:nvPr>
        </p:nvSpPr>
        <p:spPr/>
        <p:txBody>
          <a:bodyPr/>
          <a:lstStyle/>
          <a:p>
            <a:fld id="{0C45F9B3-C6C1-C344-ADD2-4162098C60B4}" type="slidenum">
              <a:rPr lang="en-US" smtClean="0"/>
              <a:t>4</a:t>
            </a:fld>
            <a:endParaRPr lang="en-US"/>
          </a:p>
        </p:txBody>
      </p:sp>
    </p:spTree>
    <p:extLst>
      <p:ext uri="{BB962C8B-B14F-4D97-AF65-F5344CB8AC3E}">
        <p14:creationId xmlns:p14="http://schemas.microsoft.com/office/powerpoint/2010/main" val="306234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briefly about the origins of social network analysis. Talk about the concept/idea of creating a social network of the opposition and the </a:t>
            </a:r>
          </a:p>
        </p:txBody>
      </p:sp>
      <p:sp>
        <p:nvSpPr>
          <p:cNvPr id="4" name="Slide Number Placeholder 3"/>
          <p:cNvSpPr>
            <a:spLocks noGrp="1"/>
          </p:cNvSpPr>
          <p:nvPr>
            <p:ph type="sldNum" sz="quarter" idx="5"/>
          </p:nvPr>
        </p:nvSpPr>
        <p:spPr/>
        <p:txBody>
          <a:bodyPr/>
          <a:lstStyle/>
          <a:p>
            <a:fld id="{0C45F9B3-C6C1-C344-ADD2-4162098C60B4}" type="slidenum">
              <a:rPr lang="en-US" smtClean="0"/>
              <a:t>5</a:t>
            </a:fld>
            <a:endParaRPr lang="en-US"/>
          </a:p>
        </p:txBody>
      </p:sp>
    </p:spTree>
    <p:extLst>
      <p:ext uri="{BB962C8B-B14F-4D97-AF65-F5344CB8AC3E}">
        <p14:creationId xmlns:p14="http://schemas.microsoft.com/office/powerpoint/2010/main" val="13765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concept of institutional affiliations. Talk about the key sources I used to create this database. Can be historically recreated. Then break from the slideshow to show the actual database entry on Jacek </a:t>
            </a:r>
            <a:r>
              <a:rPr lang="en-US" dirty="0" err="1"/>
              <a:t>Kuroń</a:t>
            </a:r>
            <a:r>
              <a:rPr lang="en-US" dirty="0"/>
              <a:t>.  </a:t>
            </a:r>
          </a:p>
          <a:p>
            <a:r>
              <a:rPr lang="en-US" dirty="0"/>
              <a:t>Then go into a discussion of the Shiny App and go through the patterns that I saw in the January/June spins, ending with the big clump in the 1980s. </a:t>
            </a:r>
          </a:p>
          <a:p>
            <a:r>
              <a:rPr lang="en-US" dirty="0"/>
              <a:t>Then go into an exploration of the actual SNA application. Talk about this as confirming what we might expect about the development of the opposition. So the application seems to hold some relevance. </a:t>
            </a:r>
          </a:p>
          <a:p>
            <a:r>
              <a:rPr lang="en-US" dirty="0"/>
              <a:t>The most interesting thing to actually follow are the unexpected connection points, where the different groups come together.</a:t>
            </a:r>
          </a:p>
        </p:txBody>
      </p:sp>
      <p:sp>
        <p:nvSpPr>
          <p:cNvPr id="4" name="Slide Number Placeholder 3"/>
          <p:cNvSpPr>
            <a:spLocks noGrp="1"/>
          </p:cNvSpPr>
          <p:nvPr>
            <p:ph type="sldNum" sz="quarter" idx="5"/>
          </p:nvPr>
        </p:nvSpPr>
        <p:spPr/>
        <p:txBody>
          <a:bodyPr/>
          <a:lstStyle/>
          <a:p>
            <a:fld id="{0C45F9B3-C6C1-C344-ADD2-4162098C60B4}" type="slidenum">
              <a:rPr lang="en-US" smtClean="0"/>
              <a:t>6</a:t>
            </a:fld>
            <a:endParaRPr lang="en-US"/>
          </a:p>
        </p:txBody>
      </p:sp>
    </p:spTree>
    <p:extLst>
      <p:ext uri="{BB962C8B-B14F-4D97-AF65-F5344CB8AC3E}">
        <p14:creationId xmlns:p14="http://schemas.microsoft.com/office/powerpoint/2010/main" val="1999460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5F9B3-C6C1-C344-ADD2-4162098C60B4}" type="slidenum">
              <a:rPr lang="en-US" smtClean="0"/>
              <a:t>11</a:t>
            </a:fld>
            <a:endParaRPr lang="en-US"/>
          </a:p>
        </p:txBody>
      </p:sp>
    </p:spTree>
    <p:extLst>
      <p:ext uri="{BB962C8B-B14F-4D97-AF65-F5344CB8AC3E}">
        <p14:creationId xmlns:p14="http://schemas.microsoft.com/office/powerpoint/2010/main" val="393720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45F9B3-C6C1-C344-ADD2-4162098C60B4}" type="slidenum">
              <a:rPr lang="en-US" smtClean="0"/>
              <a:t>39</a:t>
            </a:fld>
            <a:endParaRPr lang="en-US"/>
          </a:p>
        </p:txBody>
      </p:sp>
    </p:spTree>
    <p:extLst>
      <p:ext uri="{BB962C8B-B14F-4D97-AF65-F5344CB8AC3E}">
        <p14:creationId xmlns:p14="http://schemas.microsoft.com/office/powerpoint/2010/main" val="194367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of the details of the Ford Program. Then go into an exploration of the individuals who </a:t>
            </a:r>
          </a:p>
        </p:txBody>
      </p:sp>
      <p:sp>
        <p:nvSpPr>
          <p:cNvPr id="4" name="Slide Number Placeholder 3"/>
          <p:cNvSpPr>
            <a:spLocks noGrp="1"/>
          </p:cNvSpPr>
          <p:nvPr>
            <p:ph type="sldNum" sz="quarter" idx="5"/>
          </p:nvPr>
        </p:nvSpPr>
        <p:spPr/>
        <p:txBody>
          <a:bodyPr/>
          <a:lstStyle/>
          <a:p>
            <a:fld id="{0C45F9B3-C6C1-C344-ADD2-4162098C60B4}" type="slidenum">
              <a:rPr lang="en-US" smtClean="0"/>
              <a:t>53</a:t>
            </a:fld>
            <a:endParaRPr lang="en-US"/>
          </a:p>
        </p:txBody>
      </p:sp>
    </p:spTree>
    <p:extLst>
      <p:ext uri="{BB962C8B-B14F-4D97-AF65-F5344CB8AC3E}">
        <p14:creationId xmlns:p14="http://schemas.microsoft.com/office/powerpoint/2010/main" val="1947121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this go and look at some visualizations to show the role of the exchange participants who were also round table participants</a:t>
            </a:r>
          </a:p>
        </p:txBody>
      </p:sp>
      <p:sp>
        <p:nvSpPr>
          <p:cNvPr id="4" name="Slide Number Placeholder 3"/>
          <p:cNvSpPr>
            <a:spLocks noGrp="1"/>
          </p:cNvSpPr>
          <p:nvPr>
            <p:ph type="sldNum" sz="quarter" idx="5"/>
          </p:nvPr>
        </p:nvSpPr>
        <p:spPr/>
        <p:txBody>
          <a:bodyPr/>
          <a:lstStyle/>
          <a:p>
            <a:fld id="{0C45F9B3-C6C1-C344-ADD2-4162098C60B4}" type="slidenum">
              <a:rPr lang="en-US" smtClean="0"/>
              <a:t>54</a:t>
            </a:fld>
            <a:endParaRPr lang="en-US"/>
          </a:p>
        </p:txBody>
      </p:sp>
    </p:spTree>
    <p:extLst>
      <p:ext uri="{BB962C8B-B14F-4D97-AF65-F5344CB8AC3E}">
        <p14:creationId xmlns:p14="http://schemas.microsoft.com/office/powerpoint/2010/main" val="1120820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10/21/18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65359-3324-624E-9E8F-54267B590B12}"/>
              </a:ext>
            </a:extLst>
          </p:cNvPr>
          <p:cNvSpPr>
            <a:spLocks noGrp="1"/>
          </p:cNvSpPr>
          <p:nvPr>
            <p:ph type="ctrTitle"/>
          </p:nvPr>
        </p:nvSpPr>
        <p:spPr>
          <a:xfrm>
            <a:off x="2493678" y="1081585"/>
            <a:ext cx="8915399" cy="2848970"/>
          </a:xfrm>
        </p:spPr>
        <p:txBody>
          <a:bodyPr>
            <a:normAutofit/>
          </a:bodyPr>
          <a:lstStyle/>
          <a:p>
            <a:r>
              <a:rPr lang="en-US" dirty="0"/>
              <a:t>Mapping the Indefinable: </a:t>
            </a:r>
            <a:r>
              <a:rPr lang="en-US" sz="3100" dirty="0"/>
              <a:t>Using Social Network Analysis to Visualize East-West Exchanges’ Effects on Poland’s Political Development</a:t>
            </a:r>
          </a:p>
        </p:txBody>
      </p:sp>
      <p:sp>
        <p:nvSpPr>
          <p:cNvPr id="3" name="Subtitle 2">
            <a:extLst>
              <a:ext uri="{FF2B5EF4-FFF2-40B4-BE49-F238E27FC236}">
                <a16:creationId xmlns:a16="http://schemas.microsoft.com/office/drawing/2014/main" id="{3C1B4D13-1C5C-5248-BD79-FBB29B6F1206}"/>
              </a:ext>
            </a:extLst>
          </p:cNvPr>
          <p:cNvSpPr>
            <a:spLocks noGrp="1"/>
          </p:cNvSpPr>
          <p:nvPr>
            <p:ph type="subTitle" idx="1"/>
          </p:nvPr>
        </p:nvSpPr>
        <p:spPr>
          <a:xfrm>
            <a:off x="2589213" y="4777379"/>
            <a:ext cx="8915399" cy="1623421"/>
          </a:xfrm>
        </p:spPr>
        <p:txBody>
          <a:bodyPr/>
          <a:lstStyle/>
          <a:p>
            <a:r>
              <a:rPr lang="en-US" dirty="0"/>
              <a:t>Gregory F. </a:t>
            </a:r>
            <a:r>
              <a:rPr lang="en-US" dirty="0" err="1"/>
              <a:t>Domber</a:t>
            </a:r>
            <a:r>
              <a:rPr lang="en-US" dirty="0"/>
              <a:t>, California Polytechnic State University, San Luis Obispo</a:t>
            </a:r>
          </a:p>
          <a:p>
            <a:r>
              <a:rPr lang="en-US" dirty="0"/>
              <a:t>In collaboration with: Kelly </a:t>
            </a:r>
            <a:r>
              <a:rPr lang="en-US" dirty="0" err="1"/>
              <a:t>Bodwin</a:t>
            </a:r>
            <a:r>
              <a:rPr lang="en-US" dirty="0"/>
              <a:t> (</a:t>
            </a:r>
            <a:r>
              <a:rPr lang="en-US" dirty="0" err="1"/>
              <a:t>Ass’t</a:t>
            </a:r>
            <a:r>
              <a:rPr lang="en-US" dirty="0"/>
              <a:t> Professor of Statistics) and Russ White (Data and GIS Specialist), Cal Poly</a:t>
            </a:r>
          </a:p>
          <a:p>
            <a:r>
              <a:rPr lang="en-US" i="1" dirty="0"/>
              <a:t>Supported by the Smith Richardson Foundation</a:t>
            </a:r>
          </a:p>
        </p:txBody>
      </p:sp>
    </p:spTree>
    <p:extLst>
      <p:ext uri="{BB962C8B-B14F-4D97-AF65-F5344CB8AC3E}">
        <p14:creationId xmlns:p14="http://schemas.microsoft.com/office/powerpoint/2010/main" val="3111936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9879B0-3494-F440-A547-322B0ADFE8F1}"/>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4281820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A4A82C-BBD7-9D4F-AF08-A596FB40FB7D}"/>
              </a:ext>
            </a:extLst>
          </p:cNvPr>
          <p:cNvPicPr>
            <a:picLocks noChangeAspect="1"/>
          </p:cNvPicPr>
          <p:nvPr/>
        </p:nvPicPr>
        <p:blipFill>
          <a:blip r:embed="rId3"/>
          <a:stretch>
            <a:fillRect/>
          </a:stretch>
        </p:blipFill>
        <p:spPr>
          <a:xfrm>
            <a:off x="2095500" y="0"/>
            <a:ext cx="8001000" cy="6858000"/>
          </a:xfrm>
          <a:prstGeom prst="rect">
            <a:avLst/>
          </a:prstGeom>
        </p:spPr>
      </p:pic>
    </p:spTree>
    <p:extLst>
      <p:ext uri="{BB962C8B-B14F-4D97-AF65-F5344CB8AC3E}">
        <p14:creationId xmlns:p14="http://schemas.microsoft.com/office/powerpoint/2010/main" val="43261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EC5017-7627-E347-BA2C-C72C5623BA87}"/>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437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C3485-EB10-354F-A77D-288DC7508302}"/>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244296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B6BBCE-5823-6B44-800D-66AEDA9B325A}"/>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455575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1F1C59-5F73-6D49-B4B5-16F9BE924E68}"/>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194487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F6F75-A752-DF48-8663-1585DA25DCE3}"/>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28778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3D22C5-055D-1A46-BC96-2EABD625BBAF}"/>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80958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3966F0-D2DB-1848-AD82-024769846FC8}"/>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9703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D25DFC-2646-F846-8AC5-835A2C34B136}"/>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31993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77CD-7E75-8C47-A420-17BDEB4D4E22}"/>
              </a:ext>
            </a:extLst>
          </p:cNvPr>
          <p:cNvSpPr>
            <a:spLocks noGrp="1"/>
          </p:cNvSpPr>
          <p:nvPr>
            <p:ph type="title"/>
          </p:nvPr>
        </p:nvSpPr>
        <p:spPr>
          <a:xfrm>
            <a:off x="2592924" y="624110"/>
            <a:ext cx="8911687" cy="754314"/>
          </a:xfrm>
        </p:spPr>
        <p:txBody>
          <a:bodyPr/>
          <a:lstStyle/>
          <a:p>
            <a:r>
              <a:rPr lang="en-US" dirty="0"/>
              <a:t>Current Research Question:</a:t>
            </a:r>
          </a:p>
        </p:txBody>
      </p:sp>
      <p:sp>
        <p:nvSpPr>
          <p:cNvPr id="4" name="Text Placeholder 3">
            <a:extLst>
              <a:ext uri="{FF2B5EF4-FFF2-40B4-BE49-F238E27FC236}">
                <a16:creationId xmlns:a16="http://schemas.microsoft.com/office/drawing/2014/main" id="{9F13CB08-D13B-B24D-9023-2F90F3953721}"/>
              </a:ext>
            </a:extLst>
          </p:cNvPr>
          <p:cNvSpPr>
            <a:spLocks noGrp="1"/>
          </p:cNvSpPr>
          <p:nvPr>
            <p:ph type="body" idx="1"/>
          </p:nvPr>
        </p:nvSpPr>
        <p:spPr>
          <a:xfrm>
            <a:off x="2592924" y="1378424"/>
            <a:ext cx="8379875" cy="1170541"/>
          </a:xfrm>
        </p:spPr>
        <p:txBody>
          <a:bodyPr/>
          <a:lstStyle/>
          <a:p>
            <a:r>
              <a:rPr lang="en-US" dirty="0"/>
              <a:t>Did East-West exchanges shape or influence the Round Table negotiations in Poland in 1989? If so, how?</a:t>
            </a:r>
          </a:p>
        </p:txBody>
      </p:sp>
      <p:pic>
        <p:nvPicPr>
          <p:cNvPr id="9" name="Content Placeholder 8">
            <a:extLst>
              <a:ext uri="{FF2B5EF4-FFF2-40B4-BE49-F238E27FC236}">
                <a16:creationId xmlns:a16="http://schemas.microsoft.com/office/drawing/2014/main" id="{C9D3C785-B633-814A-A703-8C7404EA5F2E}"/>
              </a:ext>
            </a:extLst>
          </p:cNvPr>
          <p:cNvPicPr>
            <a:picLocks noGrp="1" noChangeAspect="1"/>
          </p:cNvPicPr>
          <p:nvPr>
            <p:ph sz="half" idx="2"/>
          </p:nvPr>
        </p:nvPicPr>
        <p:blipFill>
          <a:blip r:embed="rId3"/>
          <a:stretch>
            <a:fillRect/>
          </a:stretch>
        </p:blipFill>
        <p:spPr>
          <a:xfrm>
            <a:off x="3906331" y="2918622"/>
            <a:ext cx="6339632" cy="3386644"/>
          </a:xfrm>
        </p:spPr>
      </p:pic>
    </p:spTree>
    <p:extLst>
      <p:ext uri="{BB962C8B-B14F-4D97-AF65-F5344CB8AC3E}">
        <p14:creationId xmlns:p14="http://schemas.microsoft.com/office/powerpoint/2010/main" val="469389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F58EF-C8D0-1A49-B22E-A9B201059ECC}"/>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2590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6B878F-D331-4249-A6E1-AFBF4CCC0AA1}"/>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836638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61FB3B-789E-844F-A715-3EFBE816F4AE}"/>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29130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F6E6A0-8BB5-214A-938C-564DCD4E9DCE}"/>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308153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B199F2-BC41-DA4B-8B83-7CE022103FAF}"/>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460431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ED6A71-0D9F-2E4F-BDF9-992A19BA337D}"/>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253298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D51BCE-3A3B-FE42-A729-4518BBAB5045}"/>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345876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6A6012-1DE4-5747-83A3-2146E59173BB}"/>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12822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3463B6-C69B-984B-A10D-AF79EF4CBA71}"/>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894568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B46F44-B116-7940-8283-8547EA230DA0}"/>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23102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0FA9-20D1-EF4D-B4A2-65920D4C1FBA}"/>
              </a:ext>
            </a:extLst>
          </p:cNvPr>
          <p:cNvSpPr>
            <a:spLocks noGrp="1"/>
          </p:cNvSpPr>
          <p:nvPr>
            <p:ph type="title"/>
          </p:nvPr>
        </p:nvSpPr>
        <p:spPr/>
        <p:txBody>
          <a:bodyPr/>
          <a:lstStyle/>
          <a:p>
            <a:r>
              <a:rPr lang="en-US" dirty="0"/>
              <a:t>Possible Models to Follow</a:t>
            </a:r>
          </a:p>
        </p:txBody>
      </p:sp>
      <p:sp>
        <p:nvSpPr>
          <p:cNvPr id="7" name="Content Placeholder 6">
            <a:extLst>
              <a:ext uri="{FF2B5EF4-FFF2-40B4-BE49-F238E27FC236}">
                <a16:creationId xmlns:a16="http://schemas.microsoft.com/office/drawing/2014/main" id="{BBF32C30-8BBB-1B45-ADAB-B6799786F9E7}"/>
              </a:ext>
            </a:extLst>
          </p:cNvPr>
          <p:cNvSpPr>
            <a:spLocks noGrp="1"/>
          </p:cNvSpPr>
          <p:nvPr>
            <p:ph sz="half" idx="1"/>
          </p:nvPr>
        </p:nvSpPr>
        <p:spPr/>
        <p:txBody>
          <a:bodyPr>
            <a:normAutofit fontScale="92500" lnSpcReduction="10000"/>
          </a:bodyPr>
          <a:lstStyle/>
          <a:p>
            <a:r>
              <a:rPr lang="en-US" sz="3200" dirty="0"/>
              <a:t>Examples:</a:t>
            </a:r>
          </a:p>
          <a:p>
            <a:pPr lvl="1"/>
            <a:r>
              <a:rPr lang="en-US" sz="2400" dirty="0"/>
              <a:t>Giles Scott-Smith on IVLP</a:t>
            </a:r>
          </a:p>
          <a:p>
            <a:pPr lvl="1"/>
            <a:r>
              <a:rPr lang="en-US" sz="2400" dirty="0"/>
              <a:t>Matt Evangelista on Pugwash Conferences</a:t>
            </a:r>
          </a:p>
          <a:p>
            <a:pPr lvl="1"/>
            <a:r>
              <a:rPr lang="en-US" sz="2400" dirty="0"/>
              <a:t>Robert English on a “Westernizing” view in the USSR</a:t>
            </a:r>
          </a:p>
          <a:p>
            <a:pPr lvl="1"/>
            <a:r>
              <a:rPr lang="en-US" sz="2400" dirty="0"/>
              <a:t> Igor </a:t>
            </a:r>
            <a:r>
              <a:rPr lang="en-US" sz="2400" dirty="0" err="1"/>
              <a:t>Czernecki</a:t>
            </a:r>
            <a:r>
              <a:rPr lang="en-US" sz="2400" dirty="0"/>
              <a:t> on Ford Foundation and Polish Sociology</a:t>
            </a:r>
          </a:p>
          <a:p>
            <a:endParaRPr lang="en-US" dirty="0"/>
          </a:p>
        </p:txBody>
      </p:sp>
      <p:sp>
        <p:nvSpPr>
          <p:cNvPr id="8" name="Content Placeholder 7">
            <a:extLst>
              <a:ext uri="{FF2B5EF4-FFF2-40B4-BE49-F238E27FC236}">
                <a16:creationId xmlns:a16="http://schemas.microsoft.com/office/drawing/2014/main" id="{6DE7FDDB-DB50-E04B-87CD-D41C5E6C7403}"/>
              </a:ext>
            </a:extLst>
          </p:cNvPr>
          <p:cNvSpPr>
            <a:spLocks noGrp="1"/>
          </p:cNvSpPr>
          <p:nvPr>
            <p:ph sz="half" idx="2"/>
          </p:nvPr>
        </p:nvSpPr>
        <p:spPr/>
        <p:txBody>
          <a:bodyPr>
            <a:normAutofit fontScale="92500" lnSpcReduction="10000"/>
          </a:bodyPr>
          <a:lstStyle/>
          <a:p>
            <a:r>
              <a:rPr lang="en-US" sz="3200" dirty="0"/>
              <a:t>Common Traits</a:t>
            </a:r>
          </a:p>
          <a:p>
            <a:pPr lvl="1"/>
            <a:r>
              <a:rPr lang="en-US" sz="2400" dirty="0"/>
              <a:t>Epistemic communities</a:t>
            </a:r>
          </a:p>
          <a:p>
            <a:pPr lvl="1"/>
            <a:r>
              <a:rPr lang="en-US" sz="2400" dirty="0"/>
              <a:t>Episodic, defined groups</a:t>
            </a:r>
          </a:p>
          <a:p>
            <a:pPr lvl="1"/>
            <a:r>
              <a:rPr lang="en-US" sz="2400" dirty="0"/>
              <a:t>Qualitative analysis with theoretical insights</a:t>
            </a:r>
          </a:p>
        </p:txBody>
      </p:sp>
    </p:spTree>
    <p:extLst>
      <p:ext uri="{BB962C8B-B14F-4D97-AF65-F5344CB8AC3E}">
        <p14:creationId xmlns:p14="http://schemas.microsoft.com/office/powerpoint/2010/main" val="1728242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FD2FAD-AEE3-ED4F-90A3-CFC8556BD42B}"/>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4208641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86558E-C8BE-E74C-A254-9F2314FA0FF7}"/>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979012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ACA0A2-CA49-9A46-A338-F913F28738C6}"/>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85612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91279A-603F-F34B-8B50-97F8669CCF30}"/>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849465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20A6A-E6F3-E349-832D-BD3729027B29}"/>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154645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0315C6-EBB2-8342-92DB-03195E8070B7}"/>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324581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CCA942-1A1C-9B48-BE76-FDF08B08C04D}"/>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938038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FEF39D-0610-BC4D-9882-2EF4E6458B83}"/>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747260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B33CC1-C3BE-604F-80F2-CAD199B644D4}"/>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260607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29FA70-ED79-1B49-814E-D791D6CF22D3}"/>
              </a:ext>
            </a:extLst>
          </p:cNvPr>
          <p:cNvPicPr>
            <a:picLocks noChangeAspect="1"/>
          </p:cNvPicPr>
          <p:nvPr/>
        </p:nvPicPr>
        <p:blipFill>
          <a:blip r:embed="rId3"/>
          <a:stretch>
            <a:fillRect/>
          </a:stretch>
        </p:blipFill>
        <p:spPr>
          <a:xfrm>
            <a:off x="2095500" y="0"/>
            <a:ext cx="8001000" cy="6858000"/>
          </a:xfrm>
          <a:prstGeom prst="rect">
            <a:avLst/>
          </a:prstGeom>
        </p:spPr>
      </p:pic>
    </p:spTree>
    <p:extLst>
      <p:ext uri="{BB962C8B-B14F-4D97-AF65-F5344CB8AC3E}">
        <p14:creationId xmlns:p14="http://schemas.microsoft.com/office/powerpoint/2010/main" val="119627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0A86-13D2-284D-8DBB-DECED74B64AD}"/>
              </a:ext>
            </a:extLst>
          </p:cNvPr>
          <p:cNvSpPr>
            <a:spLocks noGrp="1"/>
          </p:cNvSpPr>
          <p:nvPr>
            <p:ph type="title"/>
          </p:nvPr>
        </p:nvSpPr>
        <p:spPr/>
        <p:txBody>
          <a:bodyPr/>
          <a:lstStyle/>
          <a:p>
            <a:pPr algn="ctr"/>
            <a:r>
              <a:rPr lang="en-US" dirty="0"/>
              <a:t>U.S. Polish Exchange Programs,</a:t>
            </a:r>
            <a:br>
              <a:rPr lang="en-US" dirty="0"/>
            </a:br>
            <a:r>
              <a:rPr lang="en-US" dirty="0"/>
              <a:t>1956-1990</a:t>
            </a:r>
          </a:p>
        </p:txBody>
      </p:sp>
      <p:sp>
        <p:nvSpPr>
          <p:cNvPr id="3" name="Text Placeholder 2">
            <a:extLst>
              <a:ext uri="{FF2B5EF4-FFF2-40B4-BE49-F238E27FC236}">
                <a16:creationId xmlns:a16="http://schemas.microsoft.com/office/drawing/2014/main" id="{6EA62957-05D5-F143-8C63-7F400E9B59EA}"/>
              </a:ext>
            </a:extLst>
          </p:cNvPr>
          <p:cNvSpPr>
            <a:spLocks noGrp="1"/>
          </p:cNvSpPr>
          <p:nvPr>
            <p:ph type="body" idx="1"/>
          </p:nvPr>
        </p:nvSpPr>
        <p:spPr/>
        <p:txBody>
          <a:bodyPr/>
          <a:lstStyle/>
          <a:p>
            <a:r>
              <a:rPr lang="en-US" dirty="0"/>
              <a:t>Government Sponsored:</a:t>
            </a:r>
          </a:p>
        </p:txBody>
      </p:sp>
      <p:sp>
        <p:nvSpPr>
          <p:cNvPr id="4" name="Content Placeholder 3">
            <a:extLst>
              <a:ext uri="{FF2B5EF4-FFF2-40B4-BE49-F238E27FC236}">
                <a16:creationId xmlns:a16="http://schemas.microsoft.com/office/drawing/2014/main" id="{CA0B2B82-3CAE-2245-8F36-4CDCB3F2CFEC}"/>
              </a:ext>
            </a:extLst>
          </p:cNvPr>
          <p:cNvSpPr>
            <a:spLocks noGrp="1"/>
          </p:cNvSpPr>
          <p:nvPr>
            <p:ph sz="half" idx="2"/>
          </p:nvPr>
        </p:nvSpPr>
        <p:spPr>
          <a:xfrm>
            <a:off x="2592924" y="2862865"/>
            <a:ext cx="4342893" cy="3354060"/>
          </a:xfrm>
        </p:spPr>
        <p:txBody>
          <a:bodyPr/>
          <a:lstStyle/>
          <a:p>
            <a:r>
              <a:rPr lang="en-US" dirty="0"/>
              <a:t>J. William Fulbright Program</a:t>
            </a:r>
          </a:p>
          <a:p>
            <a:r>
              <a:rPr lang="en-US" dirty="0"/>
              <a:t>International Visitor Leadership Program (IVLP)</a:t>
            </a:r>
          </a:p>
          <a:p>
            <a:r>
              <a:rPr lang="en-US" dirty="0"/>
              <a:t>National Science Foundation (NSF)</a:t>
            </a:r>
          </a:p>
          <a:p>
            <a:r>
              <a:rPr lang="en-US" dirty="0"/>
              <a:t>Hubert Humphrey Fellowship Program</a:t>
            </a:r>
          </a:p>
          <a:p>
            <a:endParaRPr lang="en-US" dirty="0"/>
          </a:p>
        </p:txBody>
      </p:sp>
      <p:sp>
        <p:nvSpPr>
          <p:cNvPr id="5" name="Text Placeholder 4">
            <a:extLst>
              <a:ext uri="{FF2B5EF4-FFF2-40B4-BE49-F238E27FC236}">
                <a16:creationId xmlns:a16="http://schemas.microsoft.com/office/drawing/2014/main" id="{2E7DFA0D-1381-C340-9B89-6CEDF2D47F4D}"/>
              </a:ext>
            </a:extLst>
          </p:cNvPr>
          <p:cNvSpPr>
            <a:spLocks noGrp="1"/>
          </p:cNvSpPr>
          <p:nvPr>
            <p:ph type="body" sz="quarter" idx="3"/>
          </p:nvPr>
        </p:nvSpPr>
        <p:spPr/>
        <p:txBody>
          <a:bodyPr/>
          <a:lstStyle/>
          <a:p>
            <a:r>
              <a:rPr lang="en-US" dirty="0"/>
              <a:t>Non-Governmental:</a:t>
            </a:r>
          </a:p>
        </p:txBody>
      </p:sp>
      <p:sp>
        <p:nvSpPr>
          <p:cNvPr id="6" name="Content Placeholder 5">
            <a:extLst>
              <a:ext uri="{FF2B5EF4-FFF2-40B4-BE49-F238E27FC236}">
                <a16:creationId xmlns:a16="http://schemas.microsoft.com/office/drawing/2014/main" id="{C625B09B-7ED4-F14D-AEB4-152B06284681}"/>
              </a:ext>
            </a:extLst>
          </p:cNvPr>
          <p:cNvSpPr>
            <a:spLocks noGrp="1"/>
          </p:cNvSpPr>
          <p:nvPr>
            <p:ph sz="quarter" idx="4"/>
          </p:nvPr>
        </p:nvSpPr>
        <p:spPr>
          <a:xfrm>
            <a:off x="7165937" y="2856471"/>
            <a:ext cx="4338674" cy="3354060"/>
          </a:xfrm>
        </p:spPr>
        <p:txBody>
          <a:bodyPr/>
          <a:lstStyle/>
          <a:p>
            <a:r>
              <a:rPr lang="en-US" dirty="0"/>
              <a:t>Ford Foundation</a:t>
            </a:r>
          </a:p>
          <a:p>
            <a:r>
              <a:rPr lang="en-US" dirty="0"/>
              <a:t>Rockefeller Foundation</a:t>
            </a:r>
          </a:p>
          <a:p>
            <a:r>
              <a:rPr lang="en-US" dirty="0"/>
              <a:t>Brethren Church</a:t>
            </a:r>
          </a:p>
          <a:p>
            <a:r>
              <a:rPr lang="en-US" dirty="0"/>
              <a:t>Kosciuszko Foundation</a:t>
            </a:r>
          </a:p>
          <a:p>
            <a:r>
              <a:rPr lang="en-US" dirty="0"/>
              <a:t>International Research and Exchanges Board (IREX)</a:t>
            </a:r>
          </a:p>
          <a:p>
            <a:r>
              <a:rPr lang="en-US" dirty="0"/>
              <a:t>Individual University Exchanges</a:t>
            </a:r>
          </a:p>
          <a:p>
            <a:pPr marL="0" indent="0">
              <a:buNone/>
            </a:pPr>
            <a:r>
              <a:rPr lang="en-US" dirty="0"/>
              <a:t> </a:t>
            </a:r>
          </a:p>
        </p:txBody>
      </p:sp>
    </p:spTree>
    <p:extLst>
      <p:ext uri="{BB962C8B-B14F-4D97-AF65-F5344CB8AC3E}">
        <p14:creationId xmlns:p14="http://schemas.microsoft.com/office/powerpoint/2010/main" val="2321681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80DCB5-8A03-A54E-9930-2C93B0523796}"/>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4136190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0196E-479A-6443-B8BA-AE77E594897F}"/>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723051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78733F-6509-D541-BE74-279300F1790E}"/>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097060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C6C33A-E716-7549-A378-87DF651587E7}"/>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022134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D4A21-DE44-5C40-856E-0D53E2635699}"/>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419488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A8A03-4AFD-1442-AEB7-430DD085CCA5}"/>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2841591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1A04F-4870-CD46-B0EA-5251DD702FE1}"/>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307668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5861FC-3E3D-8B4E-9C4D-0359E710702B}"/>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6328159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73A18B-7732-D040-873D-C561B99FFECD}"/>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564844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A2FFD1-45B3-0B41-A797-B8A0B6437624}"/>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68711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B86D6-47AD-F94E-BA66-C11DCEC9FD67}"/>
              </a:ext>
            </a:extLst>
          </p:cNvPr>
          <p:cNvSpPr>
            <a:spLocks noGrp="1"/>
          </p:cNvSpPr>
          <p:nvPr>
            <p:ph type="title"/>
          </p:nvPr>
        </p:nvSpPr>
        <p:spPr/>
        <p:txBody>
          <a:bodyPr/>
          <a:lstStyle/>
          <a:p>
            <a:r>
              <a:rPr lang="en-US" dirty="0"/>
              <a:t>The Quantitative Approach:</a:t>
            </a:r>
            <a:br>
              <a:rPr lang="en-US" dirty="0"/>
            </a:br>
            <a:r>
              <a:rPr lang="en-US" dirty="0"/>
              <a:t>Social Network Analysis (SNA)</a:t>
            </a:r>
          </a:p>
        </p:txBody>
      </p:sp>
      <p:sp>
        <p:nvSpPr>
          <p:cNvPr id="7" name="Content Placeholder 6">
            <a:extLst>
              <a:ext uri="{FF2B5EF4-FFF2-40B4-BE49-F238E27FC236}">
                <a16:creationId xmlns:a16="http://schemas.microsoft.com/office/drawing/2014/main" id="{9D5EDDA2-E459-C442-A2EC-7FF22116AB2B}"/>
              </a:ext>
            </a:extLst>
          </p:cNvPr>
          <p:cNvSpPr>
            <a:spLocks noGrp="1"/>
          </p:cNvSpPr>
          <p:nvPr>
            <p:ph sz="half" idx="1"/>
          </p:nvPr>
        </p:nvSpPr>
        <p:spPr/>
        <p:txBody>
          <a:bodyPr/>
          <a:lstStyle/>
          <a:p>
            <a:endParaRPr lang="en-US" dirty="0"/>
          </a:p>
          <a:p>
            <a:r>
              <a:rPr lang="en-US" sz="2800" dirty="0"/>
              <a:t>Two overlapping networks:</a:t>
            </a:r>
          </a:p>
          <a:p>
            <a:pPr lvl="1"/>
            <a:r>
              <a:rPr lang="en-US" sz="2800" dirty="0"/>
              <a:t>1) Exchange participants</a:t>
            </a:r>
          </a:p>
          <a:p>
            <a:pPr lvl="1"/>
            <a:r>
              <a:rPr lang="en-US" sz="2800" dirty="0"/>
              <a:t>2) Round Table Participants</a:t>
            </a:r>
          </a:p>
          <a:p>
            <a:pPr lvl="1"/>
            <a:endParaRPr lang="en-US" dirty="0"/>
          </a:p>
        </p:txBody>
      </p:sp>
      <p:pic>
        <p:nvPicPr>
          <p:cNvPr id="10" name="Content Placeholder 9">
            <a:extLst>
              <a:ext uri="{FF2B5EF4-FFF2-40B4-BE49-F238E27FC236}">
                <a16:creationId xmlns:a16="http://schemas.microsoft.com/office/drawing/2014/main" id="{C87EF250-357A-B140-820E-0833F65B08D4}"/>
              </a:ext>
            </a:extLst>
          </p:cNvPr>
          <p:cNvPicPr>
            <a:picLocks noGrp="1" noChangeAspect="1"/>
          </p:cNvPicPr>
          <p:nvPr>
            <p:ph sz="half" idx="2"/>
          </p:nvPr>
        </p:nvPicPr>
        <p:blipFill>
          <a:blip r:embed="rId3"/>
          <a:stretch>
            <a:fillRect/>
          </a:stretch>
        </p:blipFill>
        <p:spPr>
          <a:xfrm>
            <a:off x="6366688" y="2012483"/>
            <a:ext cx="5145694" cy="4214146"/>
          </a:xfrm>
        </p:spPr>
      </p:pic>
    </p:spTree>
    <p:extLst>
      <p:ext uri="{BB962C8B-B14F-4D97-AF65-F5344CB8AC3E}">
        <p14:creationId xmlns:p14="http://schemas.microsoft.com/office/powerpoint/2010/main" val="949742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6F5A9A-C201-EE46-A242-D87B087A5636}"/>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9497001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9C85C-EE1E-CC41-B84B-5A807CD14E9E}"/>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323959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F31D0-0DD6-8F4C-9074-68E0D8EA04CB}"/>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2588842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6FE8AB-DCAD-A44E-ADC1-854E9B107FC7}"/>
              </a:ext>
            </a:extLst>
          </p:cNvPr>
          <p:cNvSpPr>
            <a:spLocks noGrp="1"/>
          </p:cNvSpPr>
          <p:nvPr>
            <p:ph type="title"/>
          </p:nvPr>
        </p:nvSpPr>
        <p:spPr/>
        <p:txBody>
          <a:bodyPr/>
          <a:lstStyle/>
          <a:p>
            <a:r>
              <a:rPr lang="en-US" dirty="0"/>
              <a:t>Ford Foundation Exchange Program, 1957-1962, 1967-1969</a:t>
            </a:r>
          </a:p>
        </p:txBody>
      </p:sp>
      <p:sp>
        <p:nvSpPr>
          <p:cNvPr id="8" name="Content Placeholder 7">
            <a:extLst>
              <a:ext uri="{FF2B5EF4-FFF2-40B4-BE49-F238E27FC236}">
                <a16:creationId xmlns:a16="http://schemas.microsoft.com/office/drawing/2014/main" id="{7F9BCE73-0138-1947-A2B3-D16FCF9CB738}"/>
              </a:ext>
            </a:extLst>
          </p:cNvPr>
          <p:cNvSpPr>
            <a:spLocks noGrp="1"/>
          </p:cNvSpPr>
          <p:nvPr>
            <p:ph sz="half" idx="1"/>
          </p:nvPr>
        </p:nvSpPr>
        <p:spPr>
          <a:xfrm>
            <a:off x="2592924" y="2409372"/>
            <a:ext cx="4313864" cy="3777622"/>
          </a:xfrm>
        </p:spPr>
        <p:txBody>
          <a:bodyPr/>
          <a:lstStyle/>
          <a:p>
            <a:r>
              <a:rPr lang="en-US" dirty="0"/>
              <a:t>Run by Shepard Stone</a:t>
            </a:r>
          </a:p>
          <a:p>
            <a:r>
              <a:rPr lang="en-US" dirty="0"/>
              <a:t>Earliest exchange program, in the aftermath of Poznan 1956</a:t>
            </a:r>
          </a:p>
          <a:p>
            <a:r>
              <a:rPr lang="en-US" dirty="0"/>
              <a:t>~330 participants from Poland to the US, UK, Germany, France, and Switzerland (1957-1962)</a:t>
            </a:r>
          </a:p>
          <a:p>
            <a:r>
              <a:rPr lang="en-US" dirty="0"/>
              <a:t>~45 participants from Poland to US (1967-1969)</a:t>
            </a:r>
          </a:p>
          <a:p>
            <a:r>
              <a:rPr lang="en-US" dirty="0"/>
              <a:t>Humanities and Social Sciences </a:t>
            </a:r>
          </a:p>
        </p:txBody>
      </p:sp>
      <p:pic>
        <p:nvPicPr>
          <p:cNvPr id="11" name="Content Placeholder 10">
            <a:extLst>
              <a:ext uri="{FF2B5EF4-FFF2-40B4-BE49-F238E27FC236}">
                <a16:creationId xmlns:a16="http://schemas.microsoft.com/office/drawing/2014/main" id="{68EE03C2-508D-814E-B0E8-1D196BEB24AD}"/>
              </a:ext>
            </a:extLst>
          </p:cNvPr>
          <p:cNvPicPr>
            <a:picLocks noGrp="1" noChangeAspect="1"/>
          </p:cNvPicPr>
          <p:nvPr>
            <p:ph sz="half" idx="2"/>
          </p:nvPr>
        </p:nvPicPr>
        <p:blipFill>
          <a:blip r:embed="rId3"/>
          <a:stretch>
            <a:fillRect/>
          </a:stretch>
        </p:blipFill>
        <p:spPr>
          <a:xfrm>
            <a:off x="7458869" y="2125663"/>
            <a:ext cx="3778250" cy="3778250"/>
          </a:xfrm>
        </p:spPr>
      </p:pic>
    </p:spTree>
    <p:extLst>
      <p:ext uri="{BB962C8B-B14F-4D97-AF65-F5344CB8AC3E}">
        <p14:creationId xmlns:p14="http://schemas.microsoft.com/office/powerpoint/2010/main" val="3478415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163-A64B-7D41-9FA5-A116ACF8B78F}"/>
              </a:ext>
            </a:extLst>
          </p:cNvPr>
          <p:cNvSpPr>
            <a:spLocks noGrp="1"/>
          </p:cNvSpPr>
          <p:nvPr>
            <p:ph type="title"/>
          </p:nvPr>
        </p:nvSpPr>
        <p:spPr/>
        <p:txBody>
          <a:bodyPr/>
          <a:lstStyle/>
          <a:p>
            <a:r>
              <a:rPr lang="en-US" dirty="0"/>
              <a:t>Ford Foundation Grantees and the Round Table: The Big Picture</a:t>
            </a:r>
          </a:p>
        </p:txBody>
      </p:sp>
      <p:sp>
        <p:nvSpPr>
          <p:cNvPr id="3" name="Content Placeholder 2">
            <a:extLst>
              <a:ext uri="{FF2B5EF4-FFF2-40B4-BE49-F238E27FC236}">
                <a16:creationId xmlns:a16="http://schemas.microsoft.com/office/drawing/2014/main" id="{BE045A4E-0065-2446-93A3-6014ADA9497C}"/>
              </a:ext>
            </a:extLst>
          </p:cNvPr>
          <p:cNvSpPr>
            <a:spLocks noGrp="1"/>
          </p:cNvSpPr>
          <p:nvPr>
            <p:ph sz="half" idx="1"/>
          </p:nvPr>
        </p:nvSpPr>
        <p:spPr>
          <a:xfrm>
            <a:off x="7048767" y="1904999"/>
            <a:ext cx="4313864" cy="4466772"/>
          </a:xfrm>
        </p:spPr>
        <p:txBody>
          <a:bodyPr>
            <a:normAutofit fontScale="92500"/>
          </a:bodyPr>
          <a:lstStyle/>
          <a:p>
            <a:r>
              <a:rPr lang="en-US" sz="2400" dirty="0"/>
              <a:t>Thirteen grantees participate in the Round Table Negotiations, seven with the opposition:</a:t>
            </a:r>
          </a:p>
          <a:p>
            <a:pPr lvl="1"/>
            <a:r>
              <a:rPr lang="en-US" sz="2000" dirty="0" err="1"/>
              <a:t>Paweł</a:t>
            </a:r>
            <a:r>
              <a:rPr lang="en-US" sz="2000" dirty="0"/>
              <a:t> </a:t>
            </a:r>
            <a:r>
              <a:rPr lang="en-US" sz="2000" dirty="0" err="1"/>
              <a:t>Czartoryski</a:t>
            </a:r>
            <a:endParaRPr lang="en-US" sz="2000" dirty="0"/>
          </a:p>
          <a:p>
            <a:pPr lvl="1"/>
            <a:r>
              <a:rPr lang="en-US" sz="2000" dirty="0" err="1"/>
              <a:t>Stanisław</a:t>
            </a:r>
            <a:r>
              <a:rPr lang="en-US" sz="2000" dirty="0"/>
              <a:t> </a:t>
            </a:r>
            <a:r>
              <a:rPr lang="en-US" sz="2000" dirty="0" err="1"/>
              <a:t>Juchnowicz</a:t>
            </a:r>
            <a:endParaRPr lang="en-US" sz="2000" dirty="0"/>
          </a:p>
          <a:p>
            <a:pPr lvl="1"/>
            <a:r>
              <a:rPr lang="en-US" sz="2000" dirty="0"/>
              <a:t>Jan </a:t>
            </a:r>
            <a:r>
              <a:rPr lang="en-US" sz="2000" dirty="0" err="1"/>
              <a:t>Mujżel</a:t>
            </a:r>
            <a:endParaRPr lang="en-US" sz="2000" dirty="0"/>
          </a:p>
          <a:p>
            <a:pPr lvl="1"/>
            <a:r>
              <a:rPr lang="en-US" sz="2000" dirty="0"/>
              <a:t>Jan Józef </a:t>
            </a:r>
            <a:r>
              <a:rPr lang="en-US" sz="2000" dirty="0" err="1"/>
              <a:t>Szczepański</a:t>
            </a:r>
            <a:endParaRPr lang="en-US" sz="2000" dirty="0"/>
          </a:p>
          <a:p>
            <a:pPr lvl="1"/>
            <a:r>
              <a:rPr lang="en-US" sz="2000" dirty="0"/>
              <a:t>Adam </a:t>
            </a:r>
            <a:r>
              <a:rPr lang="en-US" sz="2000" dirty="0" err="1"/>
              <a:t>Stanowski</a:t>
            </a:r>
            <a:endParaRPr lang="en-US" sz="2000" dirty="0"/>
          </a:p>
          <a:p>
            <a:pPr lvl="1"/>
            <a:r>
              <a:rPr lang="en-US" sz="2000" dirty="0" err="1"/>
              <a:t>Witold</a:t>
            </a:r>
            <a:r>
              <a:rPr lang="en-US" sz="2000" dirty="0"/>
              <a:t> </a:t>
            </a:r>
            <a:r>
              <a:rPr lang="en-US" sz="2000" dirty="0" err="1"/>
              <a:t>Trzeciakowski</a:t>
            </a:r>
            <a:endParaRPr lang="en-US" sz="2000" dirty="0"/>
          </a:p>
          <a:p>
            <a:pPr lvl="1"/>
            <a:r>
              <a:rPr lang="en-US" sz="2000" dirty="0" err="1"/>
              <a:t>Janusz</a:t>
            </a:r>
            <a:r>
              <a:rPr lang="en-US" sz="2000" dirty="0"/>
              <a:t> </a:t>
            </a:r>
            <a:r>
              <a:rPr lang="en-US" sz="2000" dirty="0" err="1"/>
              <a:t>Ziołkowski</a:t>
            </a:r>
            <a:endParaRPr lang="en-US" sz="2000" dirty="0"/>
          </a:p>
          <a:p>
            <a:pPr lvl="1"/>
            <a:endParaRPr lang="en-US" dirty="0"/>
          </a:p>
        </p:txBody>
      </p:sp>
      <p:pic>
        <p:nvPicPr>
          <p:cNvPr id="6" name="Content Placeholder 5">
            <a:extLst>
              <a:ext uri="{FF2B5EF4-FFF2-40B4-BE49-F238E27FC236}">
                <a16:creationId xmlns:a16="http://schemas.microsoft.com/office/drawing/2014/main" id="{F2B5B1BD-121A-9646-9471-3260FA829B0E}"/>
              </a:ext>
            </a:extLst>
          </p:cNvPr>
          <p:cNvPicPr>
            <a:picLocks noGrp="1" noChangeAspect="1"/>
          </p:cNvPicPr>
          <p:nvPr>
            <p:ph sz="half" idx="2"/>
          </p:nvPr>
        </p:nvPicPr>
        <p:blipFill>
          <a:blip r:embed="rId3"/>
          <a:stretch>
            <a:fillRect/>
          </a:stretch>
        </p:blipFill>
        <p:spPr>
          <a:xfrm>
            <a:off x="624961" y="1961529"/>
            <a:ext cx="6091536" cy="4090928"/>
          </a:xfrm>
        </p:spPr>
      </p:pic>
    </p:spTree>
    <p:extLst>
      <p:ext uri="{BB962C8B-B14F-4D97-AF65-F5344CB8AC3E}">
        <p14:creationId xmlns:p14="http://schemas.microsoft.com/office/powerpoint/2010/main" val="28815309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1299C9A4-3072-B14E-86EE-F4531D9BAF61}"/>
              </a:ext>
            </a:extLst>
          </p:cNvPr>
          <p:cNvPicPr>
            <a:picLocks noGrp="1" noChangeAspect="1"/>
          </p:cNvPicPr>
          <p:nvPr>
            <p:ph idx="1"/>
          </p:nvPr>
        </p:nvPicPr>
        <p:blipFill>
          <a:blip r:embed="rId2"/>
          <a:stretch>
            <a:fillRect/>
          </a:stretch>
        </p:blipFill>
        <p:spPr>
          <a:xfrm>
            <a:off x="4426527" y="934244"/>
            <a:ext cx="6475413" cy="5550353"/>
          </a:xfrm>
        </p:spPr>
      </p:pic>
      <p:sp>
        <p:nvSpPr>
          <p:cNvPr id="2" name="Title 1">
            <a:extLst>
              <a:ext uri="{FF2B5EF4-FFF2-40B4-BE49-F238E27FC236}">
                <a16:creationId xmlns:a16="http://schemas.microsoft.com/office/drawing/2014/main" id="{14C1F961-D9E2-194C-B16B-F6990B555DA9}"/>
              </a:ext>
            </a:extLst>
          </p:cNvPr>
          <p:cNvSpPr>
            <a:spLocks noGrp="1"/>
          </p:cNvSpPr>
          <p:nvPr>
            <p:ph type="title"/>
          </p:nvPr>
        </p:nvSpPr>
        <p:spPr/>
        <p:txBody>
          <a:bodyPr/>
          <a:lstStyle/>
          <a:p>
            <a:r>
              <a:rPr lang="en-US" dirty="0" err="1"/>
              <a:t>Paweł</a:t>
            </a:r>
            <a:r>
              <a:rPr lang="en-US" dirty="0"/>
              <a:t> </a:t>
            </a:r>
            <a:r>
              <a:rPr lang="en-US" dirty="0" err="1"/>
              <a:t>Czartoryski</a:t>
            </a:r>
            <a:endParaRPr lang="en-US" dirty="0"/>
          </a:p>
        </p:txBody>
      </p:sp>
    </p:spTree>
    <p:extLst>
      <p:ext uri="{BB962C8B-B14F-4D97-AF65-F5344CB8AC3E}">
        <p14:creationId xmlns:p14="http://schemas.microsoft.com/office/powerpoint/2010/main" val="811164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7CED3BD6-60D3-0641-91AB-7B813FA108C6}"/>
              </a:ext>
            </a:extLst>
          </p:cNvPr>
          <p:cNvPicPr>
            <a:picLocks noGrp="1" noChangeAspect="1"/>
          </p:cNvPicPr>
          <p:nvPr>
            <p:ph idx="1"/>
          </p:nvPr>
        </p:nvPicPr>
        <p:blipFill>
          <a:blip r:embed="rId2"/>
          <a:stretch>
            <a:fillRect/>
          </a:stretch>
        </p:blipFill>
        <p:spPr>
          <a:xfrm>
            <a:off x="4495103" y="446088"/>
            <a:ext cx="6947164" cy="5954712"/>
          </a:xfrm>
        </p:spPr>
      </p:pic>
      <p:sp>
        <p:nvSpPr>
          <p:cNvPr id="5" name="Title 4">
            <a:extLst>
              <a:ext uri="{FF2B5EF4-FFF2-40B4-BE49-F238E27FC236}">
                <a16:creationId xmlns:a16="http://schemas.microsoft.com/office/drawing/2014/main" id="{0378A2CB-FFC3-2F4D-A691-82627012BECB}"/>
              </a:ext>
            </a:extLst>
          </p:cNvPr>
          <p:cNvSpPr>
            <a:spLocks noGrp="1"/>
          </p:cNvSpPr>
          <p:nvPr>
            <p:ph type="title"/>
          </p:nvPr>
        </p:nvSpPr>
        <p:spPr/>
        <p:txBody>
          <a:bodyPr/>
          <a:lstStyle/>
          <a:p>
            <a:r>
              <a:rPr lang="en-US" dirty="0" err="1"/>
              <a:t>Paweł</a:t>
            </a:r>
            <a:r>
              <a:rPr lang="en-US" dirty="0"/>
              <a:t> </a:t>
            </a:r>
            <a:r>
              <a:rPr lang="en-US" dirty="0" err="1"/>
              <a:t>Czartoryski</a:t>
            </a:r>
            <a:endParaRPr lang="en-US" dirty="0"/>
          </a:p>
        </p:txBody>
      </p:sp>
      <p:sp>
        <p:nvSpPr>
          <p:cNvPr id="7" name="Text Placeholder 6">
            <a:extLst>
              <a:ext uri="{FF2B5EF4-FFF2-40B4-BE49-F238E27FC236}">
                <a16:creationId xmlns:a16="http://schemas.microsoft.com/office/drawing/2014/main" id="{CE384CBD-C046-0246-B850-184304679AB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185061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4399A4E-9980-3340-A09A-179CEBD518F8}"/>
              </a:ext>
            </a:extLst>
          </p:cNvPr>
          <p:cNvPicPr>
            <a:picLocks noGrp="1" noChangeAspect="1"/>
          </p:cNvPicPr>
          <p:nvPr>
            <p:ph idx="1"/>
          </p:nvPr>
        </p:nvPicPr>
        <p:blipFill>
          <a:blip r:embed="rId2"/>
          <a:stretch>
            <a:fillRect/>
          </a:stretch>
        </p:blipFill>
        <p:spPr>
          <a:xfrm>
            <a:off x="4529630" y="446088"/>
            <a:ext cx="6912637" cy="5925117"/>
          </a:xfrm>
        </p:spPr>
      </p:pic>
      <p:sp>
        <p:nvSpPr>
          <p:cNvPr id="5" name="Title 4">
            <a:extLst>
              <a:ext uri="{FF2B5EF4-FFF2-40B4-BE49-F238E27FC236}">
                <a16:creationId xmlns:a16="http://schemas.microsoft.com/office/drawing/2014/main" id="{6F3F9AF2-D5C7-A741-8FA7-BA69CCD26D44}"/>
              </a:ext>
            </a:extLst>
          </p:cNvPr>
          <p:cNvSpPr>
            <a:spLocks noGrp="1"/>
          </p:cNvSpPr>
          <p:nvPr>
            <p:ph type="title"/>
          </p:nvPr>
        </p:nvSpPr>
        <p:spPr/>
        <p:txBody>
          <a:bodyPr/>
          <a:lstStyle/>
          <a:p>
            <a:r>
              <a:rPr lang="en-US" dirty="0" err="1"/>
              <a:t>Paweł</a:t>
            </a:r>
            <a:r>
              <a:rPr lang="en-US" dirty="0"/>
              <a:t> </a:t>
            </a:r>
            <a:r>
              <a:rPr lang="en-US" dirty="0" err="1"/>
              <a:t>Czartoryski</a:t>
            </a:r>
            <a:endParaRPr lang="en-US" dirty="0"/>
          </a:p>
        </p:txBody>
      </p:sp>
      <p:sp>
        <p:nvSpPr>
          <p:cNvPr id="7" name="Text Placeholder 6">
            <a:extLst>
              <a:ext uri="{FF2B5EF4-FFF2-40B4-BE49-F238E27FC236}">
                <a16:creationId xmlns:a16="http://schemas.microsoft.com/office/drawing/2014/main" id="{AD58ABDA-A729-114F-8D5F-7FCCA1373F9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18870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C29E072-098A-A048-A61C-A36C9003AFC0}"/>
              </a:ext>
            </a:extLst>
          </p:cNvPr>
          <p:cNvPicPr>
            <a:picLocks noGrp="1" noChangeAspect="1"/>
          </p:cNvPicPr>
          <p:nvPr>
            <p:ph idx="1"/>
          </p:nvPr>
        </p:nvPicPr>
        <p:blipFill>
          <a:blip r:embed="rId2"/>
          <a:stretch>
            <a:fillRect/>
          </a:stretch>
        </p:blipFill>
        <p:spPr>
          <a:xfrm>
            <a:off x="4571194" y="446088"/>
            <a:ext cx="6912637" cy="5925117"/>
          </a:xfrm>
        </p:spPr>
      </p:pic>
      <p:sp>
        <p:nvSpPr>
          <p:cNvPr id="5" name="Title 4">
            <a:extLst>
              <a:ext uri="{FF2B5EF4-FFF2-40B4-BE49-F238E27FC236}">
                <a16:creationId xmlns:a16="http://schemas.microsoft.com/office/drawing/2014/main" id="{10D8DC7E-B537-C749-95D3-99A5F596F675}"/>
              </a:ext>
            </a:extLst>
          </p:cNvPr>
          <p:cNvSpPr>
            <a:spLocks noGrp="1"/>
          </p:cNvSpPr>
          <p:nvPr>
            <p:ph type="title"/>
          </p:nvPr>
        </p:nvSpPr>
        <p:spPr/>
        <p:txBody>
          <a:bodyPr/>
          <a:lstStyle/>
          <a:p>
            <a:r>
              <a:rPr lang="en-US" dirty="0" err="1"/>
              <a:t>Paweł</a:t>
            </a:r>
            <a:r>
              <a:rPr lang="en-US" dirty="0"/>
              <a:t> </a:t>
            </a:r>
            <a:r>
              <a:rPr lang="en-US" dirty="0" err="1"/>
              <a:t>Czartoryski</a:t>
            </a:r>
            <a:endParaRPr lang="en-US" dirty="0"/>
          </a:p>
        </p:txBody>
      </p:sp>
      <p:sp>
        <p:nvSpPr>
          <p:cNvPr id="7" name="Text Placeholder 6">
            <a:extLst>
              <a:ext uri="{FF2B5EF4-FFF2-40B4-BE49-F238E27FC236}">
                <a16:creationId xmlns:a16="http://schemas.microsoft.com/office/drawing/2014/main" id="{E12086E5-072C-E04E-95EE-F7218D754C7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5348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993B9115-FA52-4845-BC15-0630CC283CB5}"/>
              </a:ext>
            </a:extLst>
          </p:cNvPr>
          <p:cNvPicPr>
            <a:picLocks noGrp="1" noChangeAspect="1"/>
          </p:cNvPicPr>
          <p:nvPr>
            <p:ph idx="1"/>
          </p:nvPr>
        </p:nvPicPr>
        <p:blipFill>
          <a:blip r:embed="rId2"/>
          <a:stretch>
            <a:fillRect/>
          </a:stretch>
        </p:blipFill>
        <p:spPr>
          <a:xfrm>
            <a:off x="4508849" y="446088"/>
            <a:ext cx="6912637" cy="5925117"/>
          </a:xfrm>
        </p:spPr>
      </p:pic>
      <p:sp>
        <p:nvSpPr>
          <p:cNvPr id="5" name="Title 4">
            <a:extLst>
              <a:ext uri="{FF2B5EF4-FFF2-40B4-BE49-F238E27FC236}">
                <a16:creationId xmlns:a16="http://schemas.microsoft.com/office/drawing/2014/main" id="{8C84FDBB-0652-6541-887D-8712375D1ED2}"/>
              </a:ext>
            </a:extLst>
          </p:cNvPr>
          <p:cNvSpPr>
            <a:spLocks noGrp="1"/>
          </p:cNvSpPr>
          <p:nvPr>
            <p:ph type="title"/>
          </p:nvPr>
        </p:nvSpPr>
        <p:spPr/>
        <p:txBody>
          <a:bodyPr/>
          <a:lstStyle/>
          <a:p>
            <a:r>
              <a:rPr lang="en-US" dirty="0" err="1"/>
              <a:t>Paweł</a:t>
            </a:r>
            <a:r>
              <a:rPr lang="en-US" dirty="0"/>
              <a:t> </a:t>
            </a:r>
            <a:r>
              <a:rPr lang="en-US" dirty="0" err="1"/>
              <a:t>Czartoryski</a:t>
            </a:r>
            <a:endParaRPr lang="en-US" dirty="0"/>
          </a:p>
        </p:txBody>
      </p:sp>
      <p:sp>
        <p:nvSpPr>
          <p:cNvPr id="7" name="Text Placeholder 6">
            <a:extLst>
              <a:ext uri="{FF2B5EF4-FFF2-40B4-BE49-F238E27FC236}">
                <a16:creationId xmlns:a16="http://schemas.microsoft.com/office/drawing/2014/main" id="{D09A860C-71FD-C740-8A46-6A15067E313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71865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E4123-CD91-9F41-8D4B-7CE540CE42AA}"/>
              </a:ext>
            </a:extLst>
          </p:cNvPr>
          <p:cNvSpPr>
            <a:spLocks noGrp="1"/>
          </p:cNvSpPr>
          <p:nvPr>
            <p:ph type="title"/>
          </p:nvPr>
        </p:nvSpPr>
        <p:spPr/>
        <p:txBody>
          <a:bodyPr/>
          <a:lstStyle/>
          <a:p>
            <a:r>
              <a:rPr lang="en-US" dirty="0"/>
              <a:t>How to Quantify a Life?</a:t>
            </a:r>
          </a:p>
        </p:txBody>
      </p:sp>
      <p:pic>
        <p:nvPicPr>
          <p:cNvPr id="6" name="Content Placeholder 5">
            <a:extLst>
              <a:ext uri="{FF2B5EF4-FFF2-40B4-BE49-F238E27FC236}">
                <a16:creationId xmlns:a16="http://schemas.microsoft.com/office/drawing/2014/main" id="{50D00FEC-1681-EE42-9ACA-D38DF70A12C1}"/>
              </a:ext>
            </a:extLst>
          </p:cNvPr>
          <p:cNvPicPr>
            <a:picLocks noGrp="1" noChangeAspect="1"/>
          </p:cNvPicPr>
          <p:nvPr>
            <p:ph sz="half" idx="1"/>
          </p:nvPr>
        </p:nvPicPr>
        <p:blipFill>
          <a:blip r:embed="rId3"/>
          <a:stretch>
            <a:fillRect/>
          </a:stretch>
        </p:blipFill>
        <p:spPr>
          <a:xfrm>
            <a:off x="1774339" y="1509487"/>
            <a:ext cx="5128111" cy="4337270"/>
          </a:xfrm>
        </p:spPr>
      </p:pic>
      <p:sp>
        <p:nvSpPr>
          <p:cNvPr id="4" name="Content Placeholder 3">
            <a:extLst>
              <a:ext uri="{FF2B5EF4-FFF2-40B4-BE49-F238E27FC236}">
                <a16:creationId xmlns:a16="http://schemas.microsoft.com/office/drawing/2014/main" id="{28C47F9F-7D7D-DD4D-B942-3C3040C827B9}"/>
              </a:ext>
            </a:extLst>
          </p:cNvPr>
          <p:cNvSpPr>
            <a:spLocks noGrp="1"/>
          </p:cNvSpPr>
          <p:nvPr>
            <p:ph sz="half" idx="2"/>
          </p:nvPr>
        </p:nvSpPr>
        <p:spPr>
          <a:xfrm>
            <a:off x="7190747" y="1509486"/>
            <a:ext cx="4313864" cy="4702628"/>
          </a:xfrm>
        </p:spPr>
        <p:txBody>
          <a:bodyPr>
            <a:normAutofit fontScale="92500" lnSpcReduction="20000"/>
          </a:bodyPr>
          <a:lstStyle/>
          <a:p>
            <a:r>
              <a:rPr lang="en-US" sz="3200" dirty="0"/>
              <a:t>Institutional Affiliations</a:t>
            </a:r>
          </a:p>
          <a:p>
            <a:pPr lvl="1"/>
            <a:r>
              <a:rPr lang="en-US" sz="2000" dirty="0"/>
              <a:t>Places of work</a:t>
            </a:r>
          </a:p>
          <a:p>
            <a:pPr lvl="1"/>
            <a:r>
              <a:rPr lang="en-US" sz="2000" dirty="0"/>
              <a:t>Educational history</a:t>
            </a:r>
          </a:p>
          <a:p>
            <a:pPr lvl="1"/>
            <a:r>
              <a:rPr lang="en-US" sz="2000" dirty="0"/>
              <a:t>Connection to publishers and publications/samizdat</a:t>
            </a:r>
          </a:p>
          <a:p>
            <a:pPr lvl="1"/>
            <a:r>
              <a:rPr lang="en-US" sz="2000" dirty="0"/>
              <a:t>Party and government positions</a:t>
            </a:r>
          </a:p>
          <a:p>
            <a:pPr lvl="1"/>
            <a:r>
              <a:rPr lang="en-US" sz="2000" dirty="0"/>
              <a:t>Opposition and independent society positions</a:t>
            </a:r>
          </a:p>
          <a:p>
            <a:pPr lvl="1"/>
            <a:r>
              <a:rPr lang="en-US" sz="2000" dirty="0"/>
              <a:t>Events (protests, strikes, agreements, negotiations, open letters. . . )</a:t>
            </a:r>
          </a:p>
          <a:p>
            <a:pPr lvl="1"/>
            <a:endParaRPr lang="en-US" dirty="0"/>
          </a:p>
          <a:p>
            <a:pPr lvl="1"/>
            <a:endParaRPr lang="en-US" dirty="0"/>
          </a:p>
        </p:txBody>
      </p:sp>
    </p:spTree>
    <p:extLst>
      <p:ext uri="{BB962C8B-B14F-4D97-AF65-F5344CB8AC3E}">
        <p14:creationId xmlns:p14="http://schemas.microsoft.com/office/powerpoint/2010/main" val="3929995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9382F6F1-590E-3945-9A4F-C3FF0FF65E20}"/>
              </a:ext>
            </a:extLst>
          </p:cNvPr>
          <p:cNvPicPr>
            <a:picLocks noGrp="1" noChangeAspect="1"/>
          </p:cNvPicPr>
          <p:nvPr>
            <p:ph idx="1"/>
          </p:nvPr>
        </p:nvPicPr>
        <p:blipFill>
          <a:blip r:embed="rId2"/>
          <a:stretch>
            <a:fillRect/>
          </a:stretch>
        </p:blipFill>
        <p:spPr>
          <a:xfrm>
            <a:off x="4550413" y="446088"/>
            <a:ext cx="6912637" cy="5925117"/>
          </a:xfrm>
        </p:spPr>
      </p:pic>
      <p:sp>
        <p:nvSpPr>
          <p:cNvPr id="7" name="Title 6">
            <a:extLst>
              <a:ext uri="{FF2B5EF4-FFF2-40B4-BE49-F238E27FC236}">
                <a16:creationId xmlns:a16="http://schemas.microsoft.com/office/drawing/2014/main" id="{CB6B6D2B-0FE0-8C46-A8DD-E1EF4F83A1DF}"/>
              </a:ext>
            </a:extLst>
          </p:cNvPr>
          <p:cNvSpPr>
            <a:spLocks noGrp="1"/>
          </p:cNvSpPr>
          <p:nvPr>
            <p:ph type="title"/>
          </p:nvPr>
        </p:nvSpPr>
        <p:spPr/>
        <p:txBody>
          <a:bodyPr/>
          <a:lstStyle/>
          <a:p>
            <a:r>
              <a:rPr lang="en-US" dirty="0"/>
              <a:t>Adam </a:t>
            </a:r>
            <a:r>
              <a:rPr lang="en-US" dirty="0" err="1"/>
              <a:t>Stanowski</a:t>
            </a:r>
            <a:endParaRPr lang="en-US" dirty="0"/>
          </a:p>
        </p:txBody>
      </p:sp>
      <p:sp>
        <p:nvSpPr>
          <p:cNvPr id="11" name="Text Placeholder 10">
            <a:extLst>
              <a:ext uri="{FF2B5EF4-FFF2-40B4-BE49-F238E27FC236}">
                <a16:creationId xmlns:a16="http://schemas.microsoft.com/office/drawing/2014/main" id="{1BA3B6FD-3DD8-2847-B3EC-BA61B4967D3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95888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534F77A0-0917-9440-A510-8C0770C23DB2}"/>
              </a:ext>
            </a:extLst>
          </p:cNvPr>
          <p:cNvPicPr>
            <a:picLocks noGrp="1" noChangeAspect="1"/>
          </p:cNvPicPr>
          <p:nvPr>
            <p:ph idx="1"/>
          </p:nvPr>
        </p:nvPicPr>
        <p:blipFill>
          <a:blip r:embed="rId2"/>
          <a:stretch>
            <a:fillRect/>
          </a:stretch>
        </p:blipFill>
        <p:spPr>
          <a:xfrm>
            <a:off x="4550412" y="446088"/>
            <a:ext cx="6912637" cy="5925117"/>
          </a:xfrm>
        </p:spPr>
      </p:pic>
      <p:sp>
        <p:nvSpPr>
          <p:cNvPr id="7" name="Title 6">
            <a:extLst>
              <a:ext uri="{FF2B5EF4-FFF2-40B4-BE49-F238E27FC236}">
                <a16:creationId xmlns:a16="http://schemas.microsoft.com/office/drawing/2014/main" id="{F23BA630-9E74-2143-BBBE-121C9164954E}"/>
              </a:ext>
            </a:extLst>
          </p:cNvPr>
          <p:cNvSpPr>
            <a:spLocks noGrp="1"/>
          </p:cNvSpPr>
          <p:nvPr>
            <p:ph type="title"/>
          </p:nvPr>
        </p:nvSpPr>
        <p:spPr/>
        <p:txBody>
          <a:bodyPr/>
          <a:lstStyle/>
          <a:p>
            <a:r>
              <a:rPr lang="en-US" dirty="0"/>
              <a:t>Adam </a:t>
            </a:r>
            <a:r>
              <a:rPr lang="en-US" dirty="0" err="1"/>
              <a:t>Stanowski</a:t>
            </a:r>
            <a:endParaRPr lang="en-US" dirty="0"/>
          </a:p>
        </p:txBody>
      </p:sp>
      <p:sp>
        <p:nvSpPr>
          <p:cNvPr id="9" name="Text Placeholder 8">
            <a:extLst>
              <a:ext uri="{FF2B5EF4-FFF2-40B4-BE49-F238E27FC236}">
                <a16:creationId xmlns:a16="http://schemas.microsoft.com/office/drawing/2014/main" id="{AD048AE0-43C4-324A-BE6C-311972F414C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0558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DC3E7F0-7291-5540-9B96-1F68DFCDE319}"/>
              </a:ext>
            </a:extLst>
          </p:cNvPr>
          <p:cNvPicPr>
            <a:picLocks noGrp="1" noChangeAspect="1"/>
          </p:cNvPicPr>
          <p:nvPr>
            <p:ph idx="1"/>
          </p:nvPr>
        </p:nvPicPr>
        <p:blipFill>
          <a:blip r:embed="rId2"/>
          <a:stretch>
            <a:fillRect/>
          </a:stretch>
        </p:blipFill>
        <p:spPr>
          <a:xfrm>
            <a:off x="4385745" y="465169"/>
            <a:ext cx="7118868" cy="6101886"/>
          </a:xfrm>
        </p:spPr>
      </p:pic>
      <p:sp>
        <p:nvSpPr>
          <p:cNvPr id="7" name="Title 6">
            <a:extLst>
              <a:ext uri="{FF2B5EF4-FFF2-40B4-BE49-F238E27FC236}">
                <a16:creationId xmlns:a16="http://schemas.microsoft.com/office/drawing/2014/main" id="{922AF9EC-A76D-C94E-85DE-A7A290EA6AB8}"/>
              </a:ext>
            </a:extLst>
          </p:cNvPr>
          <p:cNvSpPr>
            <a:spLocks noGrp="1"/>
          </p:cNvSpPr>
          <p:nvPr>
            <p:ph type="title"/>
          </p:nvPr>
        </p:nvSpPr>
        <p:spPr/>
        <p:txBody>
          <a:bodyPr/>
          <a:lstStyle/>
          <a:p>
            <a:r>
              <a:rPr lang="en-US" dirty="0"/>
              <a:t>Adam </a:t>
            </a:r>
            <a:r>
              <a:rPr lang="en-US" dirty="0" err="1"/>
              <a:t>Stanowski</a:t>
            </a:r>
            <a:endParaRPr lang="en-US" dirty="0"/>
          </a:p>
        </p:txBody>
      </p:sp>
      <p:sp>
        <p:nvSpPr>
          <p:cNvPr id="9" name="Text Placeholder 8">
            <a:extLst>
              <a:ext uri="{FF2B5EF4-FFF2-40B4-BE49-F238E27FC236}">
                <a16:creationId xmlns:a16="http://schemas.microsoft.com/office/drawing/2014/main" id="{1B6CC7F9-80ED-C54D-8CD5-ADC5B60DCD7E}"/>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310524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44D041-FAAE-3942-88B3-4FD9C612A9D7}"/>
              </a:ext>
            </a:extLst>
          </p:cNvPr>
          <p:cNvSpPr>
            <a:spLocks noGrp="1"/>
          </p:cNvSpPr>
          <p:nvPr>
            <p:ph type="title"/>
          </p:nvPr>
        </p:nvSpPr>
        <p:spPr/>
        <p:txBody>
          <a:bodyPr/>
          <a:lstStyle/>
          <a:p>
            <a:r>
              <a:rPr lang="en-US" dirty="0"/>
              <a:t>Adam </a:t>
            </a:r>
            <a:r>
              <a:rPr lang="en-US" dirty="0" err="1"/>
              <a:t>Stanowski</a:t>
            </a:r>
            <a:endParaRPr lang="en-US" dirty="0"/>
          </a:p>
        </p:txBody>
      </p:sp>
      <p:pic>
        <p:nvPicPr>
          <p:cNvPr id="11" name="Content Placeholder 10">
            <a:extLst>
              <a:ext uri="{FF2B5EF4-FFF2-40B4-BE49-F238E27FC236}">
                <a16:creationId xmlns:a16="http://schemas.microsoft.com/office/drawing/2014/main" id="{5EBADDBE-F6E8-CB49-9F1A-4FF802BF81ED}"/>
              </a:ext>
            </a:extLst>
          </p:cNvPr>
          <p:cNvPicPr>
            <a:picLocks noGrp="1" noChangeAspect="1"/>
          </p:cNvPicPr>
          <p:nvPr>
            <p:ph idx="1"/>
          </p:nvPr>
        </p:nvPicPr>
        <p:blipFill>
          <a:blip r:embed="rId2"/>
          <a:stretch>
            <a:fillRect/>
          </a:stretch>
        </p:blipFill>
        <p:spPr>
          <a:xfrm>
            <a:off x="4675104" y="446088"/>
            <a:ext cx="6912637" cy="5925117"/>
          </a:xfrm>
        </p:spPr>
      </p:pic>
      <p:sp>
        <p:nvSpPr>
          <p:cNvPr id="9" name="Text Placeholder 8">
            <a:extLst>
              <a:ext uri="{FF2B5EF4-FFF2-40B4-BE49-F238E27FC236}">
                <a16:creationId xmlns:a16="http://schemas.microsoft.com/office/drawing/2014/main" id="{3AD17733-F0AC-3340-8A54-B1573312E572}"/>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4517209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60300630-5D52-D44F-AC30-A8A72EF74B4D}"/>
              </a:ext>
            </a:extLst>
          </p:cNvPr>
          <p:cNvPicPr>
            <a:picLocks noGrp="1" noChangeAspect="1"/>
          </p:cNvPicPr>
          <p:nvPr>
            <p:ph idx="1"/>
          </p:nvPr>
        </p:nvPicPr>
        <p:blipFill>
          <a:blip r:embed="rId2"/>
          <a:stretch>
            <a:fillRect/>
          </a:stretch>
        </p:blipFill>
        <p:spPr>
          <a:xfrm>
            <a:off x="4529631" y="446088"/>
            <a:ext cx="6912637" cy="5925117"/>
          </a:xfrm>
        </p:spPr>
      </p:pic>
      <p:sp>
        <p:nvSpPr>
          <p:cNvPr id="7" name="Title 6">
            <a:extLst>
              <a:ext uri="{FF2B5EF4-FFF2-40B4-BE49-F238E27FC236}">
                <a16:creationId xmlns:a16="http://schemas.microsoft.com/office/drawing/2014/main" id="{EC78C68E-5F6F-EC40-A3E8-E6D02EDEB806}"/>
              </a:ext>
            </a:extLst>
          </p:cNvPr>
          <p:cNvSpPr>
            <a:spLocks noGrp="1"/>
          </p:cNvSpPr>
          <p:nvPr>
            <p:ph type="title"/>
          </p:nvPr>
        </p:nvSpPr>
        <p:spPr/>
        <p:txBody>
          <a:bodyPr/>
          <a:lstStyle/>
          <a:p>
            <a:r>
              <a:rPr lang="en-US" dirty="0"/>
              <a:t>Adam </a:t>
            </a:r>
            <a:r>
              <a:rPr lang="en-US" dirty="0" err="1"/>
              <a:t>Stanowski</a:t>
            </a:r>
            <a:endParaRPr lang="en-US" dirty="0"/>
          </a:p>
        </p:txBody>
      </p:sp>
      <p:sp>
        <p:nvSpPr>
          <p:cNvPr id="9" name="Text Placeholder 8">
            <a:extLst>
              <a:ext uri="{FF2B5EF4-FFF2-40B4-BE49-F238E27FC236}">
                <a16:creationId xmlns:a16="http://schemas.microsoft.com/office/drawing/2014/main" id="{086807D9-1B6C-D641-8DD2-7877662D08A7}"/>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017871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0E8BA21-0308-5847-9E94-BC82108CD67A}"/>
              </a:ext>
            </a:extLst>
          </p:cNvPr>
          <p:cNvPicPr>
            <a:picLocks noGrp="1" noChangeAspect="1"/>
          </p:cNvPicPr>
          <p:nvPr>
            <p:ph idx="1"/>
          </p:nvPr>
        </p:nvPicPr>
        <p:blipFill>
          <a:blip r:embed="rId2"/>
          <a:stretch>
            <a:fillRect/>
          </a:stretch>
        </p:blipFill>
        <p:spPr>
          <a:xfrm>
            <a:off x="4571194" y="446088"/>
            <a:ext cx="6912637" cy="5925117"/>
          </a:xfrm>
        </p:spPr>
      </p:pic>
      <p:sp>
        <p:nvSpPr>
          <p:cNvPr id="2" name="Title 1">
            <a:extLst>
              <a:ext uri="{FF2B5EF4-FFF2-40B4-BE49-F238E27FC236}">
                <a16:creationId xmlns:a16="http://schemas.microsoft.com/office/drawing/2014/main" id="{BDD4AB09-509F-704B-BB4E-CBF76209A78C}"/>
              </a:ext>
            </a:extLst>
          </p:cNvPr>
          <p:cNvSpPr>
            <a:spLocks noGrp="1"/>
          </p:cNvSpPr>
          <p:nvPr>
            <p:ph type="title"/>
          </p:nvPr>
        </p:nvSpPr>
        <p:spPr/>
        <p:txBody>
          <a:bodyPr/>
          <a:lstStyle/>
          <a:p>
            <a:r>
              <a:rPr lang="en-US" dirty="0"/>
              <a:t>Adam </a:t>
            </a:r>
            <a:r>
              <a:rPr lang="en-US" dirty="0" err="1"/>
              <a:t>Stanowski</a:t>
            </a:r>
            <a:endParaRPr lang="en-US" dirty="0"/>
          </a:p>
        </p:txBody>
      </p:sp>
      <p:sp>
        <p:nvSpPr>
          <p:cNvPr id="4" name="Text Placeholder 3">
            <a:extLst>
              <a:ext uri="{FF2B5EF4-FFF2-40B4-BE49-F238E27FC236}">
                <a16:creationId xmlns:a16="http://schemas.microsoft.com/office/drawing/2014/main" id="{DE69B426-4325-424F-AA96-D195F5AC3A0D}"/>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475305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BA60C5A0-344B-BC47-A997-FF8512FB99F3}"/>
              </a:ext>
            </a:extLst>
          </p:cNvPr>
          <p:cNvPicPr>
            <a:picLocks noGrp="1" noChangeAspect="1"/>
          </p:cNvPicPr>
          <p:nvPr>
            <p:ph idx="1"/>
          </p:nvPr>
        </p:nvPicPr>
        <p:blipFill>
          <a:blip r:embed="rId2"/>
          <a:stretch>
            <a:fillRect/>
          </a:stretch>
        </p:blipFill>
        <p:spPr>
          <a:xfrm>
            <a:off x="4550413" y="446088"/>
            <a:ext cx="6912637" cy="5925117"/>
          </a:xfrm>
        </p:spPr>
      </p:pic>
      <p:sp>
        <p:nvSpPr>
          <p:cNvPr id="7" name="Title 6">
            <a:extLst>
              <a:ext uri="{FF2B5EF4-FFF2-40B4-BE49-F238E27FC236}">
                <a16:creationId xmlns:a16="http://schemas.microsoft.com/office/drawing/2014/main" id="{61D1151F-DCF5-9245-AFF8-5F45D26F6EC2}"/>
              </a:ext>
            </a:extLst>
          </p:cNvPr>
          <p:cNvSpPr>
            <a:spLocks noGrp="1"/>
          </p:cNvSpPr>
          <p:nvPr>
            <p:ph type="title"/>
          </p:nvPr>
        </p:nvSpPr>
        <p:spPr/>
        <p:txBody>
          <a:bodyPr/>
          <a:lstStyle/>
          <a:p>
            <a:r>
              <a:rPr lang="en-US" dirty="0"/>
              <a:t>Adam </a:t>
            </a:r>
            <a:r>
              <a:rPr lang="en-US" dirty="0" err="1"/>
              <a:t>Stanowski</a:t>
            </a:r>
            <a:endParaRPr lang="en-US" dirty="0"/>
          </a:p>
        </p:txBody>
      </p:sp>
      <p:sp>
        <p:nvSpPr>
          <p:cNvPr id="9" name="Text Placeholder 8">
            <a:extLst>
              <a:ext uri="{FF2B5EF4-FFF2-40B4-BE49-F238E27FC236}">
                <a16:creationId xmlns:a16="http://schemas.microsoft.com/office/drawing/2014/main" id="{A6D6247E-19D8-2945-B5D6-9EDD9EC5D98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591848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503A195-4FF2-1644-A74F-7CB095B5CD96}"/>
              </a:ext>
            </a:extLst>
          </p:cNvPr>
          <p:cNvSpPr>
            <a:spLocks noGrp="1"/>
          </p:cNvSpPr>
          <p:nvPr>
            <p:ph type="title"/>
          </p:nvPr>
        </p:nvSpPr>
        <p:spPr/>
        <p:txBody>
          <a:bodyPr/>
          <a:lstStyle/>
          <a:p>
            <a:r>
              <a:rPr lang="en-US" dirty="0"/>
              <a:t>Jan </a:t>
            </a:r>
            <a:r>
              <a:rPr lang="en-US" dirty="0" err="1"/>
              <a:t>Mujżel</a:t>
            </a:r>
            <a:endParaRPr lang="en-US" dirty="0"/>
          </a:p>
        </p:txBody>
      </p:sp>
      <p:pic>
        <p:nvPicPr>
          <p:cNvPr id="11" name="Content Placeholder 10">
            <a:extLst>
              <a:ext uri="{FF2B5EF4-FFF2-40B4-BE49-F238E27FC236}">
                <a16:creationId xmlns:a16="http://schemas.microsoft.com/office/drawing/2014/main" id="{B342CB88-DD0E-9A4D-8B34-EC2507BCDB9B}"/>
              </a:ext>
            </a:extLst>
          </p:cNvPr>
          <p:cNvPicPr>
            <a:picLocks noGrp="1" noChangeAspect="1"/>
          </p:cNvPicPr>
          <p:nvPr>
            <p:ph idx="1"/>
          </p:nvPr>
        </p:nvPicPr>
        <p:blipFill>
          <a:blip r:embed="rId2"/>
          <a:stretch>
            <a:fillRect/>
          </a:stretch>
        </p:blipFill>
        <p:spPr>
          <a:xfrm>
            <a:off x="4571194" y="446088"/>
            <a:ext cx="6912637" cy="5925117"/>
          </a:xfrm>
        </p:spPr>
      </p:pic>
      <p:sp>
        <p:nvSpPr>
          <p:cNvPr id="9" name="Text Placeholder 8">
            <a:extLst>
              <a:ext uri="{FF2B5EF4-FFF2-40B4-BE49-F238E27FC236}">
                <a16:creationId xmlns:a16="http://schemas.microsoft.com/office/drawing/2014/main" id="{A347D780-6DE9-FC48-A929-A0954BA0342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128492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BC547D-DCCE-144F-81B0-ADD252E9BB7C}"/>
              </a:ext>
            </a:extLst>
          </p:cNvPr>
          <p:cNvSpPr>
            <a:spLocks noGrp="1"/>
          </p:cNvSpPr>
          <p:nvPr>
            <p:ph type="title"/>
          </p:nvPr>
        </p:nvSpPr>
        <p:spPr/>
        <p:txBody>
          <a:bodyPr/>
          <a:lstStyle/>
          <a:p>
            <a:r>
              <a:rPr lang="en-US" dirty="0"/>
              <a:t>Jan </a:t>
            </a:r>
            <a:r>
              <a:rPr lang="en-US" dirty="0" err="1"/>
              <a:t>Mujżel</a:t>
            </a:r>
            <a:endParaRPr lang="en-US" dirty="0"/>
          </a:p>
        </p:txBody>
      </p:sp>
      <p:pic>
        <p:nvPicPr>
          <p:cNvPr id="11" name="Content Placeholder 10">
            <a:extLst>
              <a:ext uri="{FF2B5EF4-FFF2-40B4-BE49-F238E27FC236}">
                <a16:creationId xmlns:a16="http://schemas.microsoft.com/office/drawing/2014/main" id="{5EE80E05-2533-8B40-8C3B-57452BA164C4}"/>
              </a:ext>
            </a:extLst>
          </p:cNvPr>
          <p:cNvPicPr>
            <a:picLocks noGrp="1" noChangeAspect="1"/>
          </p:cNvPicPr>
          <p:nvPr>
            <p:ph idx="1"/>
          </p:nvPr>
        </p:nvPicPr>
        <p:blipFill>
          <a:blip r:embed="rId2"/>
          <a:stretch>
            <a:fillRect/>
          </a:stretch>
        </p:blipFill>
        <p:spPr>
          <a:xfrm>
            <a:off x="4571194" y="446088"/>
            <a:ext cx="6912637" cy="5925117"/>
          </a:xfrm>
        </p:spPr>
      </p:pic>
      <p:sp>
        <p:nvSpPr>
          <p:cNvPr id="9" name="Text Placeholder 8">
            <a:extLst>
              <a:ext uri="{FF2B5EF4-FFF2-40B4-BE49-F238E27FC236}">
                <a16:creationId xmlns:a16="http://schemas.microsoft.com/office/drawing/2014/main" id="{B5EB8215-47CF-B94A-8C97-DBABD88F0183}"/>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1283273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6230-499E-BC47-86DF-7006E5462703}"/>
              </a:ext>
            </a:extLst>
          </p:cNvPr>
          <p:cNvSpPr>
            <a:spLocks noGrp="1"/>
          </p:cNvSpPr>
          <p:nvPr>
            <p:ph type="title"/>
          </p:nvPr>
        </p:nvSpPr>
        <p:spPr/>
        <p:txBody>
          <a:bodyPr/>
          <a:lstStyle/>
          <a:p>
            <a:r>
              <a:rPr lang="en-US" dirty="0"/>
              <a:t>Jan </a:t>
            </a:r>
            <a:r>
              <a:rPr lang="en-US" dirty="0" err="1"/>
              <a:t>Mujżel</a:t>
            </a:r>
            <a:endParaRPr lang="en-US" dirty="0"/>
          </a:p>
        </p:txBody>
      </p:sp>
      <p:pic>
        <p:nvPicPr>
          <p:cNvPr id="6" name="Content Placeholder 5">
            <a:extLst>
              <a:ext uri="{FF2B5EF4-FFF2-40B4-BE49-F238E27FC236}">
                <a16:creationId xmlns:a16="http://schemas.microsoft.com/office/drawing/2014/main" id="{F597BFA9-07A1-284C-93AB-08868F1366A3}"/>
              </a:ext>
            </a:extLst>
          </p:cNvPr>
          <p:cNvPicPr>
            <a:picLocks noGrp="1" noChangeAspect="1"/>
          </p:cNvPicPr>
          <p:nvPr>
            <p:ph idx="1"/>
          </p:nvPr>
        </p:nvPicPr>
        <p:blipFill>
          <a:blip r:embed="rId2"/>
          <a:stretch>
            <a:fillRect/>
          </a:stretch>
        </p:blipFill>
        <p:spPr>
          <a:xfrm>
            <a:off x="6323013" y="932883"/>
            <a:ext cx="5181600" cy="4441371"/>
          </a:xfrm>
        </p:spPr>
      </p:pic>
      <p:sp>
        <p:nvSpPr>
          <p:cNvPr id="4" name="Text Placeholder 3">
            <a:extLst>
              <a:ext uri="{FF2B5EF4-FFF2-40B4-BE49-F238E27FC236}">
                <a16:creationId xmlns:a16="http://schemas.microsoft.com/office/drawing/2014/main" id="{727BDA90-1ADA-EF49-A1C1-D457DB8FCBAB}"/>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13949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E47981-7734-4A49-AB4C-EC894EC779A0}"/>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311781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C581-36BA-C94B-B5A9-6A9058556F62}"/>
              </a:ext>
            </a:extLst>
          </p:cNvPr>
          <p:cNvSpPr>
            <a:spLocks noGrp="1"/>
          </p:cNvSpPr>
          <p:nvPr>
            <p:ph type="title"/>
          </p:nvPr>
        </p:nvSpPr>
        <p:spPr/>
        <p:txBody>
          <a:bodyPr/>
          <a:lstStyle/>
          <a:p>
            <a:r>
              <a:rPr lang="en-US" dirty="0"/>
              <a:t>Jan </a:t>
            </a:r>
            <a:r>
              <a:rPr lang="en-US" dirty="0" err="1"/>
              <a:t>Mujżel</a:t>
            </a:r>
            <a:endParaRPr lang="en-US" dirty="0"/>
          </a:p>
        </p:txBody>
      </p:sp>
      <p:pic>
        <p:nvPicPr>
          <p:cNvPr id="6" name="Content Placeholder 5">
            <a:extLst>
              <a:ext uri="{FF2B5EF4-FFF2-40B4-BE49-F238E27FC236}">
                <a16:creationId xmlns:a16="http://schemas.microsoft.com/office/drawing/2014/main" id="{8954859D-D97D-E843-9688-AB847DFE2F4A}"/>
              </a:ext>
            </a:extLst>
          </p:cNvPr>
          <p:cNvPicPr>
            <a:picLocks noGrp="1" noChangeAspect="1"/>
          </p:cNvPicPr>
          <p:nvPr>
            <p:ph idx="1"/>
          </p:nvPr>
        </p:nvPicPr>
        <p:blipFill>
          <a:blip r:embed="rId2"/>
          <a:stretch>
            <a:fillRect/>
          </a:stretch>
        </p:blipFill>
        <p:spPr>
          <a:xfrm>
            <a:off x="4508848" y="446088"/>
            <a:ext cx="6912637" cy="5925117"/>
          </a:xfrm>
        </p:spPr>
      </p:pic>
      <p:sp>
        <p:nvSpPr>
          <p:cNvPr id="4" name="Text Placeholder 3">
            <a:extLst>
              <a:ext uri="{FF2B5EF4-FFF2-40B4-BE49-F238E27FC236}">
                <a16:creationId xmlns:a16="http://schemas.microsoft.com/office/drawing/2014/main" id="{B5E599E1-7B04-E04E-8B72-983D5FF1988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093275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5AE1-8520-5C4A-B421-DB77DFC4217E}"/>
              </a:ext>
            </a:extLst>
          </p:cNvPr>
          <p:cNvSpPr>
            <a:spLocks noGrp="1"/>
          </p:cNvSpPr>
          <p:nvPr>
            <p:ph type="title"/>
          </p:nvPr>
        </p:nvSpPr>
        <p:spPr/>
        <p:txBody>
          <a:bodyPr/>
          <a:lstStyle/>
          <a:p>
            <a:r>
              <a:rPr lang="en-US" dirty="0"/>
              <a:t>Jan </a:t>
            </a:r>
            <a:r>
              <a:rPr lang="en-US" dirty="0" err="1"/>
              <a:t>Mujżel</a:t>
            </a:r>
            <a:endParaRPr lang="en-US" dirty="0"/>
          </a:p>
        </p:txBody>
      </p:sp>
      <p:pic>
        <p:nvPicPr>
          <p:cNvPr id="6" name="Content Placeholder 5">
            <a:extLst>
              <a:ext uri="{FF2B5EF4-FFF2-40B4-BE49-F238E27FC236}">
                <a16:creationId xmlns:a16="http://schemas.microsoft.com/office/drawing/2014/main" id="{E9DEDBC4-54D3-3046-A4B7-4E2EA79217FD}"/>
              </a:ext>
            </a:extLst>
          </p:cNvPr>
          <p:cNvPicPr>
            <a:picLocks noGrp="1" noChangeAspect="1"/>
          </p:cNvPicPr>
          <p:nvPr>
            <p:ph idx="1"/>
          </p:nvPr>
        </p:nvPicPr>
        <p:blipFill>
          <a:blip r:embed="rId2"/>
          <a:stretch>
            <a:fillRect/>
          </a:stretch>
        </p:blipFill>
        <p:spPr>
          <a:xfrm>
            <a:off x="4591976" y="621156"/>
            <a:ext cx="6912637" cy="5925117"/>
          </a:xfrm>
        </p:spPr>
      </p:pic>
      <p:sp>
        <p:nvSpPr>
          <p:cNvPr id="4" name="Text Placeholder 3">
            <a:extLst>
              <a:ext uri="{FF2B5EF4-FFF2-40B4-BE49-F238E27FC236}">
                <a16:creationId xmlns:a16="http://schemas.microsoft.com/office/drawing/2014/main" id="{7A559907-1443-324C-BBB5-B686840A6428}"/>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730770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36C5-2C67-CE47-85CF-6A21CA57060C}"/>
              </a:ext>
            </a:extLst>
          </p:cNvPr>
          <p:cNvSpPr>
            <a:spLocks noGrp="1"/>
          </p:cNvSpPr>
          <p:nvPr>
            <p:ph type="title"/>
          </p:nvPr>
        </p:nvSpPr>
        <p:spPr/>
        <p:txBody>
          <a:bodyPr/>
          <a:lstStyle/>
          <a:p>
            <a:r>
              <a:rPr lang="en-US" dirty="0"/>
              <a:t>Jan </a:t>
            </a:r>
            <a:r>
              <a:rPr lang="en-US" dirty="0" err="1"/>
              <a:t>Mujżel</a:t>
            </a:r>
            <a:endParaRPr lang="en-US" dirty="0"/>
          </a:p>
        </p:txBody>
      </p:sp>
      <p:pic>
        <p:nvPicPr>
          <p:cNvPr id="6" name="Content Placeholder 5">
            <a:extLst>
              <a:ext uri="{FF2B5EF4-FFF2-40B4-BE49-F238E27FC236}">
                <a16:creationId xmlns:a16="http://schemas.microsoft.com/office/drawing/2014/main" id="{12F5B1EB-6E8A-FF42-91D0-ED8640057FE7}"/>
              </a:ext>
            </a:extLst>
          </p:cNvPr>
          <p:cNvPicPr>
            <a:picLocks noGrp="1" noChangeAspect="1"/>
          </p:cNvPicPr>
          <p:nvPr>
            <p:ph idx="1"/>
          </p:nvPr>
        </p:nvPicPr>
        <p:blipFill>
          <a:blip r:embed="rId2"/>
          <a:stretch>
            <a:fillRect/>
          </a:stretch>
        </p:blipFill>
        <p:spPr>
          <a:xfrm>
            <a:off x="4591976" y="446088"/>
            <a:ext cx="6912637" cy="5925117"/>
          </a:xfrm>
        </p:spPr>
      </p:pic>
      <p:sp>
        <p:nvSpPr>
          <p:cNvPr id="4" name="Text Placeholder 3">
            <a:extLst>
              <a:ext uri="{FF2B5EF4-FFF2-40B4-BE49-F238E27FC236}">
                <a16:creationId xmlns:a16="http://schemas.microsoft.com/office/drawing/2014/main" id="{C7AE1D43-4A4E-A84F-9192-A7723C3F497F}"/>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2037911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064ACFC-274C-A543-9079-0DE00EC8EE24}"/>
              </a:ext>
            </a:extLst>
          </p:cNvPr>
          <p:cNvSpPr>
            <a:spLocks noGrp="1"/>
          </p:cNvSpPr>
          <p:nvPr>
            <p:ph type="body" idx="1"/>
          </p:nvPr>
        </p:nvSpPr>
        <p:spPr>
          <a:xfrm>
            <a:off x="2939373" y="1058303"/>
            <a:ext cx="3992732" cy="1061442"/>
          </a:xfrm>
        </p:spPr>
        <p:txBody>
          <a:bodyPr/>
          <a:lstStyle/>
          <a:p>
            <a:r>
              <a:rPr lang="en-US" sz="3200" dirty="0"/>
              <a:t>Further Steps</a:t>
            </a:r>
          </a:p>
        </p:txBody>
      </p:sp>
      <p:sp>
        <p:nvSpPr>
          <p:cNvPr id="3" name="Content Placeholder 2">
            <a:extLst>
              <a:ext uri="{FF2B5EF4-FFF2-40B4-BE49-F238E27FC236}">
                <a16:creationId xmlns:a16="http://schemas.microsoft.com/office/drawing/2014/main" id="{9A20DF0C-8E65-6B46-92E7-D312EDD170C1}"/>
              </a:ext>
            </a:extLst>
          </p:cNvPr>
          <p:cNvSpPr>
            <a:spLocks noGrp="1"/>
          </p:cNvSpPr>
          <p:nvPr>
            <p:ph sz="half" idx="2"/>
          </p:nvPr>
        </p:nvSpPr>
        <p:spPr/>
        <p:txBody>
          <a:bodyPr/>
          <a:lstStyle/>
          <a:p>
            <a:r>
              <a:rPr lang="en-US" dirty="0"/>
              <a:t>Create an IA network for the Government side of the RT talks</a:t>
            </a:r>
          </a:p>
          <a:p>
            <a:r>
              <a:rPr lang="en-US" dirty="0"/>
              <a:t>Create IA information for exchange participants</a:t>
            </a:r>
          </a:p>
          <a:p>
            <a:r>
              <a:rPr lang="en-US" dirty="0"/>
              <a:t>Increase functionality of the app, with filters, etc.</a:t>
            </a:r>
          </a:p>
          <a:p>
            <a:r>
              <a:rPr lang="en-US" dirty="0"/>
              <a:t>Create databases for other exchange programs, compare</a:t>
            </a:r>
          </a:p>
          <a:p>
            <a:endParaRPr lang="en-US" dirty="0"/>
          </a:p>
          <a:p>
            <a:endParaRPr lang="en-US" dirty="0"/>
          </a:p>
        </p:txBody>
      </p:sp>
      <p:sp>
        <p:nvSpPr>
          <p:cNvPr id="6" name="Text Placeholder 5">
            <a:extLst>
              <a:ext uri="{FF2B5EF4-FFF2-40B4-BE49-F238E27FC236}">
                <a16:creationId xmlns:a16="http://schemas.microsoft.com/office/drawing/2014/main" id="{CAC4AFD9-9DEB-ED41-81BA-616A9F6CB37C}"/>
              </a:ext>
            </a:extLst>
          </p:cNvPr>
          <p:cNvSpPr>
            <a:spLocks noGrp="1"/>
          </p:cNvSpPr>
          <p:nvPr>
            <p:ph type="body" sz="quarter" idx="3"/>
          </p:nvPr>
        </p:nvSpPr>
        <p:spPr>
          <a:xfrm>
            <a:off x="7506630" y="1058303"/>
            <a:ext cx="3999001" cy="1061442"/>
          </a:xfrm>
        </p:spPr>
        <p:txBody>
          <a:bodyPr/>
          <a:lstStyle/>
          <a:p>
            <a:r>
              <a:rPr lang="en-US" sz="3200" dirty="0"/>
              <a:t>Tentative Findings</a:t>
            </a:r>
          </a:p>
        </p:txBody>
      </p:sp>
      <p:sp>
        <p:nvSpPr>
          <p:cNvPr id="7" name="Content Placeholder 6">
            <a:extLst>
              <a:ext uri="{FF2B5EF4-FFF2-40B4-BE49-F238E27FC236}">
                <a16:creationId xmlns:a16="http://schemas.microsoft.com/office/drawing/2014/main" id="{319DB109-F6E4-0740-B696-E752213A34CE}"/>
              </a:ext>
            </a:extLst>
          </p:cNvPr>
          <p:cNvSpPr>
            <a:spLocks noGrp="1"/>
          </p:cNvSpPr>
          <p:nvPr>
            <p:ph sz="quarter" idx="4"/>
          </p:nvPr>
        </p:nvSpPr>
        <p:spPr/>
        <p:txBody>
          <a:bodyPr/>
          <a:lstStyle/>
          <a:p>
            <a:r>
              <a:rPr lang="en-US" dirty="0"/>
              <a:t>Participation in the opposition driven by domestic events, not participation in exchange programs</a:t>
            </a:r>
          </a:p>
          <a:p>
            <a:r>
              <a:rPr lang="en-US" dirty="0"/>
              <a:t>IA’s useful for development of opposition culture</a:t>
            </a:r>
          </a:p>
          <a:p>
            <a:r>
              <a:rPr lang="en-US" dirty="0"/>
              <a:t>Can provide insights to focus qualitative research on changes in identity and personal transformation</a:t>
            </a:r>
          </a:p>
        </p:txBody>
      </p:sp>
    </p:spTree>
    <p:extLst>
      <p:ext uri="{BB962C8B-B14F-4D97-AF65-F5344CB8AC3E}">
        <p14:creationId xmlns:p14="http://schemas.microsoft.com/office/powerpoint/2010/main" val="3663699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36148F-9BE3-B549-BE11-64C85DE6B016}"/>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329189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23DA7B-BF13-2848-AB96-D73C1D8CD6C5}"/>
              </a:ext>
            </a:extLst>
          </p:cNvPr>
          <p:cNvPicPr>
            <a:picLocks noChangeAspect="1"/>
          </p:cNvPicPr>
          <p:nvPr/>
        </p:nvPicPr>
        <p:blipFill>
          <a:blip r:embed="rId2"/>
          <a:stretch>
            <a:fillRect/>
          </a:stretch>
        </p:blipFill>
        <p:spPr>
          <a:xfrm>
            <a:off x="2095500" y="0"/>
            <a:ext cx="8001000" cy="6858000"/>
          </a:xfrm>
          <a:prstGeom prst="rect">
            <a:avLst/>
          </a:prstGeom>
        </p:spPr>
      </p:pic>
    </p:spTree>
    <p:extLst>
      <p:ext uri="{BB962C8B-B14F-4D97-AF65-F5344CB8AC3E}">
        <p14:creationId xmlns:p14="http://schemas.microsoft.com/office/powerpoint/2010/main" val="18794913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9755</TotalTime>
  <Words>720</Words>
  <Application>Microsoft Macintosh PowerPoint</Application>
  <PresentationFormat>Widescreen</PresentationFormat>
  <Paragraphs>104</Paragraphs>
  <Slides>73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Calibri</vt:lpstr>
      <vt:lpstr>Century Gothic</vt:lpstr>
      <vt:lpstr>Wingdings 3</vt:lpstr>
      <vt:lpstr>Wisp</vt:lpstr>
      <vt:lpstr>Mapping the Indefinable: Using Social Network Analysis to Visualize East-West Exchanges’ Effects on Poland’s Political Development</vt:lpstr>
      <vt:lpstr>Current Research Question:</vt:lpstr>
      <vt:lpstr>Possible Models to Follow</vt:lpstr>
      <vt:lpstr>U.S. Polish Exchange Programs, 1956-1990</vt:lpstr>
      <vt:lpstr>The Quantitative Approach: Social Network Analysis (SNA)</vt:lpstr>
      <vt:lpstr>How to Quantify a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Ford Foundation Exchange Program, 1957-1962, 1967-1969</vt:lpstr>
      <vt:lpstr>Ford Foundation Grantees and the Round Table: The Big Picture</vt:lpstr>
      <vt:lpstr>Paweł Czartoryski</vt:lpstr>
      <vt:lpstr>Paweł Czartoryski</vt:lpstr>
      <vt:lpstr>Paweł Czartoryski</vt:lpstr>
      <vt:lpstr>Paweł Czartoryski</vt:lpstr>
      <vt:lpstr>Paweł Czartoryski</vt:lpstr>
      <vt:lpstr>Adam Stanowski</vt:lpstr>
      <vt:lpstr>Adam Stanowski</vt:lpstr>
      <vt:lpstr>Adam Stanowski</vt:lpstr>
      <vt:lpstr>Adam Stanowski</vt:lpstr>
      <vt:lpstr>Adam Stanowski</vt:lpstr>
      <vt:lpstr>Adam Stanowski</vt:lpstr>
      <vt:lpstr>Adam Stanowski</vt:lpstr>
      <vt:lpstr>Jan Mujżel</vt:lpstr>
      <vt:lpstr>Jan Mujżel</vt:lpstr>
      <vt:lpstr>Jan Mujżel</vt:lpstr>
      <vt:lpstr>Jan Mujżel</vt:lpstr>
      <vt:lpstr>Jan Mujżel</vt:lpstr>
      <vt:lpstr>Jan Mujżel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Indefinable: Using Social Network Analysis to Visualize East-West Exchanges’ Effects on Poland’s Political Development</dc:title>
  <dc:creator>Gregory Domber</dc:creator>
  <cp:lastModifiedBy>Gregory Domber</cp:lastModifiedBy>
  <cp:revision>31</cp:revision>
  <dcterms:created xsi:type="dcterms:W3CDTF">2018-10-15T18:03:58Z</dcterms:created>
  <dcterms:modified xsi:type="dcterms:W3CDTF">2018-10-24T21:58:14Z</dcterms:modified>
</cp:coreProperties>
</file>